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2"/>
  </p:notesMasterIdLst>
  <p:handoutMasterIdLst>
    <p:handoutMasterId r:id="rId23"/>
  </p:handoutMasterIdLst>
  <p:sldIdLst>
    <p:sldId id="285" r:id="rId2"/>
    <p:sldId id="302" r:id="rId3"/>
    <p:sldId id="259" r:id="rId4"/>
    <p:sldId id="276"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9" r:id="rId18"/>
    <p:sldId id="300" r:id="rId19"/>
    <p:sldId id="301" r:id="rId20"/>
    <p:sldId id="273" r:id="rId21"/>
  </p:sldIdLst>
  <p:sldSz cx="9144000" cy="6858000" type="screen4x3"/>
  <p:notesSz cx="6858000" cy="9144000"/>
  <p:embeddedFontLst>
    <p:embeddedFont>
      <p:font typeface="Roboto Light" pitchFamily="2" charset="0"/>
      <p:regular r:id="rId24"/>
      <p:italic r:id="rId25"/>
    </p:embeddedFont>
    <p:embeddedFont>
      <p:font typeface="Roboto Regular" pitchFamily="2" charset="0"/>
      <p:regular r:id="rId26"/>
    </p:embeddedFont>
    <p:embeddedFont>
      <p:font typeface="Roboto Thin" pitchFamily="2" charset="0"/>
      <p:regular r:id="rId27"/>
      <p:italic r:id="rId28"/>
    </p:embeddedFont>
    <p:embeddedFont>
      <p:font typeface="Roboto Black" pitchFamily="2" charset="0"/>
      <p:bold r:id="rId29"/>
      <p:boldItalic r:id="rId30"/>
    </p:embeddedFont>
    <p:embeddedFont>
      <p:font typeface="MS PGothic" pitchFamily="34" charset="-128"/>
      <p:regular r:id="rId31"/>
    </p:embeddedFont>
    <p:embeddedFont>
      <p:font typeface="Calibri" pitchFamily="34"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E5DEDC"/>
    <a:srgbClr val="D22F7B"/>
    <a:srgbClr val="CC006A"/>
    <a:srgbClr val="040000"/>
    <a:srgbClr val="9E9088"/>
    <a:srgbClr val="2A2522"/>
    <a:srgbClr val="FBF3F3"/>
    <a:srgbClr val="8F8B89"/>
    <a:srgbClr val="B6B0AE"/>
    <a:srgbClr val="332D2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1" autoAdjust="0"/>
    <p:restoredTop sz="86763" autoAdjust="0"/>
  </p:normalViewPr>
  <p:slideViewPr>
    <p:cSldViewPr snapToObjects="1">
      <p:cViewPr>
        <p:scale>
          <a:sx n="80" d="100"/>
          <a:sy n="80" d="100"/>
        </p:scale>
        <p:origin x="-1116" y="384"/>
      </p:cViewPr>
      <p:guideLst>
        <p:guide orient="horz" pos="427"/>
        <p:guide orient="horz" pos="4101"/>
        <p:guide pos="5541"/>
        <p:guide pos="417"/>
        <p:guide pos="22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36B549-A41A-CA45-B8D0-B4113A2E7E13}" type="datetimeFigureOut">
              <a:rPr lang="en-US" smtClean="0"/>
              <a:pPr/>
              <a:t>2/24/2017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7AC30-51E5-CC4C-8B5F-CCE3D4FEA7F5}" type="slidenum">
              <a:rPr lang="en-US" smtClean="0"/>
              <a:pPr/>
              <a:t>‹#›</a:t>
            </a:fld>
            <a:endParaRPr lang="en-US"/>
          </a:p>
        </p:txBody>
      </p:sp>
    </p:spTree>
    <p:extLst>
      <p:ext uri="{BB962C8B-B14F-4D97-AF65-F5344CB8AC3E}">
        <p14:creationId xmlns="" xmlns:p14="http://schemas.microsoft.com/office/powerpoint/2010/main" val="3795465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757C15-C29C-1A45-B627-B2E0973708FC}" type="datetimeFigureOut">
              <a:rPr lang="en-US" smtClean="0"/>
              <a:pPr/>
              <a:t>2/24/2017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1E29FC-A785-1D40-BBA7-278D4149D253}" type="slidenum">
              <a:rPr lang="en-US" smtClean="0"/>
              <a:pPr/>
              <a:t>‹#›</a:t>
            </a:fld>
            <a:endParaRPr lang="en-US"/>
          </a:p>
        </p:txBody>
      </p:sp>
    </p:spTree>
    <p:extLst>
      <p:ext uri="{BB962C8B-B14F-4D97-AF65-F5344CB8AC3E}">
        <p14:creationId xmlns="" xmlns:p14="http://schemas.microsoft.com/office/powerpoint/2010/main" val="1631407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nl-NL" dirty="0" smtClean="0">
                <a:latin typeface="Times New Roman" pitchFamily="18" charset="0"/>
              </a:rPr>
              <a:t>The following image illustrates how Targeting processes requests:</a:t>
            </a:r>
          </a:p>
          <a:p>
            <a:endParaRPr lang="en-US" altLang="nl-NL" dirty="0" smtClean="0">
              <a:latin typeface="Times New Roman" pitchFamily="18" charset="0"/>
            </a:endParaRPr>
          </a:p>
          <a:p>
            <a:r>
              <a:rPr lang="en-US" altLang="nl-NL" dirty="0" smtClean="0">
                <a:latin typeface="Times New Roman" pitchFamily="18" charset="0"/>
              </a:rPr>
              <a:t>	1. </a:t>
            </a:r>
            <a:r>
              <a:rPr lang="en-US" altLang="nl-NL" dirty="0" err="1" smtClean="0">
                <a:latin typeface="Times New Roman" pitchFamily="18" charset="0"/>
              </a:rPr>
              <a:t>Backbase</a:t>
            </a:r>
            <a:r>
              <a:rPr lang="en-US" altLang="nl-NL" dirty="0" smtClean="0">
                <a:latin typeface="Times New Roman" pitchFamily="18" charset="0"/>
              </a:rPr>
              <a:t> CXP Foundation receives a client request and forwards it to Targeting.</a:t>
            </a:r>
          </a:p>
          <a:p>
            <a:r>
              <a:rPr lang="en-US" altLang="nl-NL" dirty="0" smtClean="0">
                <a:latin typeface="Times New Roman" pitchFamily="18" charset="0"/>
              </a:rPr>
              <a:t>	2. The </a:t>
            </a:r>
            <a:r>
              <a:rPr lang="en-US" altLang="nl-NL" i="1" dirty="0" smtClean="0">
                <a:latin typeface="Times New Roman" pitchFamily="18" charset="0"/>
              </a:rPr>
              <a:t>collectors</a:t>
            </a:r>
            <a:r>
              <a:rPr lang="en-US" altLang="nl-NL" dirty="0" smtClean="0">
                <a:latin typeface="Times New Roman" pitchFamily="18" charset="0"/>
              </a:rPr>
              <a:t>:</a:t>
            </a:r>
          </a:p>
          <a:p>
            <a:r>
              <a:rPr lang="en-US" altLang="nl-NL" dirty="0" smtClean="0">
                <a:latin typeface="Times New Roman" pitchFamily="18" charset="0"/>
              </a:rPr>
              <a:t>		- Collect data about the user from external sources.</a:t>
            </a:r>
          </a:p>
          <a:p>
            <a:r>
              <a:rPr lang="en-US" altLang="nl-NL" dirty="0" smtClean="0">
                <a:latin typeface="Times New Roman" pitchFamily="18" charset="0"/>
              </a:rPr>
              <a:t>		- Merge them in a </a:t>
            </a:r>
            <a:r>
              <a:rPr lang="en-US" altLang="nl-NL" i="1" dirty="0" smtClean="0">
                <a:latin typeface="Times New Roman" pitchFamily="18" charset="0"/>
              </a:rPr>
              <a:t>user profile</a:t>
            </a:r>
            <a:r>
              <a:rPr lang="en-US" altLang="nl-NL" dirty="0" smtClean="0">
                <a:latin typeface="Times New Roman" pitchFamily="18" charset="0"/>
              </a:rPr>
              <a:t>.</a:t>
            </a:r>
          </a:p>
          <a:p>
            <a:r>
              <a:rPr lang="en-US" altLang="nl-NL" dirty="0" smtClean="0">
                <a:latin typeface="Times New Roman" pitchFamily="18" charset="0"/>
              </a:rPr>
              <a:t>		- Temporarily stores the user profile.</a:t>
            </a:r>
          </a:p>
          <a:p>
            <a:r>
              <a:rPr lang="en-US" altLang="nl-NL" dirty="0" smtClean="0">
                <a:latin typeface="Times New Roman" pitchFamily="18" charset="0"/>
              </a:rPr>
              <a:t>	3. </a:t>
            </a:r>
            <a:r>
              <a:rPr lang="en-US" altLang="nl-NL" dirty="0" err="1" smtClean="0">
                <a:latin typeface="Times New Roman" pitchFamily="18" charset="0"/>
              </a:rPr>
              <a:t>Backbase</a:t>
            </a:r>
            <a:r>
              <a:rPr lang="en-US" altLang="nl-NL" dirty="0" smtClean="0">
                <a:latin typeface="Times New Roman" pitchFamily="18" charset="0"/>
              </a:rPr>
              <a:t> CXP Foundation retrieves the latest user profile related to the request.</a:t>
            </a:r>
          </a:p>
          <a:p>
            <a:r>
              <a:rPr lang="en-US" altLang="nl-NL" dirty="0" smtClean="0">
                <a:latin typeface="Times New Roman" pitchFamily="18" charset="0"/>
              </a:rPr>
              <a:t>	4. The </a:t>
            </a:r>
            <a:r>
              <a:rPr lang="en-US" altLang="nl-NL" i="1" dirty="0" smtClean="0">
                <a:latin typeface="Times New Roman" pitchFamily="18" charset="0"/>
              </a:rPr>
              <a:t>rules engine</a:t>
            </a:r>
            <a:r>
              <a:rPr lang="en-US" altLang="nl-NL" dirty="0" smtClean="0">
                <a:latin typeface="Times New Roman" pitchFamily="18" charset="0"/>
              </a:rPr>
              <a:t> evaluates </a:t>
            </a:r>
            <a:r>
              <a:rPr lang="en-US" altLang="nl-NL" i="1" smtClean="0">
                <a:latin typeface="Times New Roman" pitchFamily="18" charset="0"/>
              </a:rPr>
              <a:t>selectors</a:t>
            </a:r>
            <a:r>
              <a:rPr lang="en-US" altLang="nl-NL" smtClean="0">
                <a:latin typeface="Times New Roman" pitchFamily="18" charset="0"/>
              </a:rPr>
              <a:t> against </a:t>
            </a:r>
            <a:r>
              <a:rPr lang="en-US" altLang="nl-NL" dirty="0" smtClean="0">
                <a:latin typeface="Times New Roman" pitchFamily="18" charset="0"/>
              </a:rPr>
              <a:t>the user profile. It selects the correct alternative of the Targeting Container and returns it to the client. If more than one alternative apply, the first alternative is selected. If none apply, a </a:t>
            </a:r>
            <a:r>
              <a:rPr lang="en-US" altLang="nl-NL" dirty="0" err="1" smtClean="0">
                <a:latin typeface="Times New Roman" pitchFamily="18" charset="0"/>
              </a:rPr>
              <a:t>fall-back</a:t>
            </a:r>
            <a:r>
              <a:rPr lang="en-US" altLang="nl-NL" dirty="0" smtClean="0">
                <a:latin typeface="Times New Roman" pitchFamily="18" charset="0"/>
              </a:rPr>
              <a:t> alternative is selected.</a:t>
            </a:r>
          </a:p>
          <a:p>
            <a:endParaRPr lang="nl-NL" altLang="nl-NL" dirty="0" smtClean="0">
              <a:latin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6</a:t>
            </a:fld>
            <a:endParaRPr lang="en-US"/>
          </a:p>
        </p:txBody>
      </p:sp>
    </p:spTree>
    <p:extLst>
      <p:ext uri="{BB962C8B-B14F-4D97-AF65-F5344CB8AC3E}">
        <p14:creationId xmlns="" xmlns:p14="http://schemas.microsoft.com/office/powerpoint/2010/main" val="192752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nl-NL" dirty="0" smtClean="0">
                <a:latin typeface="Times New Roman" pitchFamily="18" charset="0"/>
              </a:rPr>
              <a:t>The goal is to demonstrate how a new page version is recorded each time the page is published.</a:t>
            </a:r>
          </a:p>
          <a:p>
            <a:r>
              <a:rPr lang="en-US" altLang="nl-NL" dirty="0" smtClean="0">
                <a:latin typeface="Times New Roman" pitchFamily="18" charset="0"/>
              </a:rPr>
              <a:t>The same holds for the content of the ice widgets present on the page.</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11</a:t>
            </a:fld>
            <a:endParaRPr lang="en-US"/>
          </a:p>
        </p:txBody>
      </p:sp>
    </p:spTree>
    <p:extLst>
      <p:ext uri="{BB962C8B-B14F-4D97-AF65-F5344CB8AC3E}">
        <p14:creationId xmlns="" xmlns:p14="http://schemas.microsoft.com/office/powerpoint/2010/main" val="52937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14</a:t>
            </a:fld>
            <a:endParaRPr lang="en-US"/>
          </a:p>
        </p:txBody>
      </p:sp>
    </p:spTree>
    <p:extLst>
      <p:ext uri="{BB962C8B-B14F-4D97-AF65-F5344CB8AC3E}">
        <p14:creationId xmlns="" xmlns:p14="http://schemas.microsoft.com/office/powerpoint/2010/main" val="2187263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nl-NL" dirty="0" smtClean="0">
                <a:latin typeface="Times New Roman" pitchFamily="18" charset="0"/>
              </a:rPr>
              <a:t>To enable tracking in the </a:t>
            </a:r>
            <a:r>
              <a:rPr lang="en-US" altLang="nl-NL" dirty="0" err="1" smtClean="0">
                <a:latin typeface="Times New Roman" pitchFamily="18" charset="0"/>
              </a:rPr>
              <a:t>backbase.properties</a:t>
            </a:r>
            <a:r>
              <a:rPr lang="en-US" altLang="nl-NL" dirty="0" smtClean="0">
                <a:latin typeface="Times New Roman" pitchFamily="18" charset="0"/>
              </a:rPr>
              <a:t> file, add the following lines:</a:t>
            </a:r>
          </a:p>
          <a:p>
            <a:r>
              <a:rPr lang="en-US" altLang="nl-NL" i="1" dirty="0" err="1" smtClean="0">
                <a:latin typeface="Times New Roman" pitchFamily="18" charset="0"/>
              </a:rPr>
              <a:t>optional.tracking.profile</a:t>
            </a:r>
            <a:r>
              <a:rPr lang="en-US" altLang="nl-NL" i="1" dirty="0" smtClean="0">
                <a:latin typeface="Times New Roman" pitchFamily="18" charset="0"/>
              </a:rPr>
              <a:t>=</a:t>
            </a:r>
            <a:r>
              <a:rPr lang="en-US" altLang="nl-NL" i="1" dirty="0" err="1" smtClean="0">
                <a:latin typeface="Times New Roman" pitchFamily="18" charset="0"/>
              </a:rPr>
              <a:t>trackingStoreCookie</a:t>
            </a:r>
            <a:endParaRPr lang="en-US" altLang="nl-NL" i="1" dirty="0" smtClean="0">
              <a:latin typeface="Times New Roman" pitchFamily="18" charset="0"/>
            </a:endParaRPr>
          </a:p>
          <a:p>
            <a:r>
              <a:rPr lang="en-US" altLang="nl-NL" i="1" dirty="0" err="1" smtClean="0">
                <a:latin typeface="Times New Roman" pitchFamily="18" charset="0"/>
              </a:rPr>
              <a:t>foundation.tracking.tags.maxAge</a:t>
            </a:r>
            <a:r>
              <a:rPr lang="en-US" altLang="nl-NL" i="1" dirty="0" smtClean="0">
                <a:latin typeface="Times New Roman" pitchFamily="18" charset="0"/>
              </a:rPr>
              <a:t>=3</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16</a:t>
            </a:fld>
            <a:endParaRPr lang="en-US"/>
          </a:p>
        </p:txBody>
      </p:sp>
    </p:spTree>
    <p:extLst>
      <p:ext uri="{BB962C8B-B14F-4D97-AF65-F5344CB8AC3E}">
        <p14:creationId xmlns="" xmlns:p14="http://schemas.microsoft.com/office/powerpoint/2010/main" val="2052879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mailto:request@backbase.com" TargetMode="External"/><Relationship Id="rId2" Type="http://schemas.openxmlformats.org/officeDocument/2006/relationships/hyperlink" Target="http://www.backbase.com"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B Device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 xmlns:a14="http://schemas.microsoft.com/office/drawing/2010/main" val="0"/>
              </a:ext>
            </a:extLst>
          </a:blip>
          <a:srcRect l="5497" t="-22" r="5786"/>
          <a:stretch/>
        </p:blipFill>
        <p:spPr>
          <a:xfrm>
            <a:off x="-10160" y="-1510"/>
            <a:ext cx="9154160" cy="6886893"/>
          </a:xfrm>
          <a:prstGeom prst="rect">
            <a:avLst/>
          </a:prstGeom>
        </p:spPr>
      </p:pic>
      <p:sp>
        <p:nvSpPr>
          <p:cNvPr id="2" name="Rectangle 1"/>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7" name="Picture 6"/>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482090" y="2474754"/>
            <a:ext cx="8314248" cy="4228528"/>
          </a:xfrm>
          <a:prstGeom prst="rect">
            <a:avLst/>
          </a:prstGeom>
          <a:effectLst>
            <a:outerShdw blurRad="50800" dist="38100" dir="5400000" algn="t" rotWithShape="0">
              <a:prstClr val="black">
                <a:alpha val="40000"/>
              </a:prstClr>
            </a:outerShdw>
          </a:effectLst>
        </p:spPr>
      </p:pic>
      <p:pic>
        <p:nvPicPr>
          <p:cNvPr id="10" name="Picture 9"/>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Tree>
    <p:extLst>
      <p:ext uri="{BB962C8B-B14F-4D97-AF65-F5344CB8AC3E}">
        <p14:creationId xmlns="" xmlns:p14="http://schemas.microsoft.com/office/powerpoint/2010/main" val="223449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Blank slide title</a:t>
            </a:r>
            <a:endParaRPr lang="en-US" dirty="0"/>
          </a:p>
        </p:txBody>
      </p:sp>
      <p:sp>
        <p:nvSpPr>
          <p:cNvPr id="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69657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Cont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Full Width Content slide title</a:t>
            </a:r>
            <a:endParaRPr lang="en-US" dirty="0"/>
          </a:p>
        </p:txBody>
      </p:sp>
      <p:sp>
        <p:nvSpPr>
          <p:cNvPr id="5" name="Content Placeholder 4"/>
          <p:cNvSpPr>
            <a:spLocks noGrp="1"/>
          </p:cNvSpPr>
          <p:nvPr>
            <p:ph sz="quarter" idx="14"/>
          </p:nvPr>
        </p:nvSpPr>
        <p:spPr>
          <a:xfrm>
            <a:off x="357188" y="1120775"/>
            <a:ext cx="8439150" cy="5387975"/>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2497115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Content + Subtitle / Statem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Subtitle / Statement slide title</a:t>
            </a:r>
            <a:endParaRPr lang="en-US" dirty="0"/>
          </a:p>
        </p:txBody>
      </p:sp>
      <p:sp>
        <p:nvSpPr>
          <p:cNvPr id="5" name="Content Placeholder 4"/>
          <p:cNvSpPr>
            <a:spLocks noGrp="1"/>
          </p:cNvSpPr>
          <p:nvPr>
            <p:ph sz="quarter" idx="14"/>
          </p:nvPr>
        </p:nvSpPr>
        <p:spPr>
          <a:xfrm>
            <a:off x="357188" y="1988840"/>
            <a:ext cx="8439150" cy="4519910"/>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3" name="Text Placeholder 2"/>
          <p:cNvSpPr>
            <a:spLocks noGrp="1"/>
          </p:cNvSpPr>
          <p:nvPr>
            <p:ph type="body" sz="quarter" idx="15" hasCustomPrompt="1"/>
          </p:nvPr>
        </p:nvSpPr>
        <p:spPr>
          <a:xfrm>
            <a:off x="357188" y="1038225"/>
            <a:ext cx="8439150" cy="662583"/>
          </a:xfrm>
          <a:prstGeom prst="rect">
            <a:avLst/>
          </a:prstGeom>
        </p:spPr>
        <p:txBody>
          <a:bodyPr vert="horz"/>
          <a:lstStyle>
            <a:lvl1pPr marL="0" indent="0" algn="ctr">
              <a:buNone/>
              <a:defRPr baseline="0">
                <a:solidFill>
                  <a:schemeClr val="tx1">
                    <a:lumMod val="90000"/>
                    <a:lumOff val="10000"/>
                  </a:schemeClr>
                </a:solidFill>
                <a:latin typeface="Roboto Light"/>
                <a:cs typeface="Roboto Light"/>
              </a:defRPr>
            </a:lvl1pPr>
          </a:lstStyle>
          <a:p>
            <a:pPr lvl="0"/>
            <a:r>
              <a:rPr lang="en-US" dirty="0" smtClean="0"/>
              <a:t>Click to add a subtitle or statement</a:t>
            </a:r>
            <a:endParaRPr lang="en-US" dirty="0"/>
          </a:p>
        </p:txBody>
      </p:sp>
    </p:spTree>
    <p:extLst>
      <p:ext uri="{BB962C8B-B14F-4D97-AF65-F5344CB8AC3E}">
        <p14:creationId xmlns="" xmlns:p14="http://schemas.microsoft.com/office/powerpoint/2010/main" val="96411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ion of an image">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Slide title</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1" name="Text Placeholder 14"/>
          <p:cNvSpPr>
            <a:spLocks noGrp="1"/>
          </p:cNvSpPr>
          <p:nvPr>
            <p:ph type="body" sz="quarter" idx="14"/>
          </p:nvPr>
        </p:nvSpPr>
        <p:spPr>
          <a:xfrm>
            <a:off x="346538" y="5445224"/>
            <a:ext cx="8449799" cy="106511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endParaRPr lang="en-US" dirty="0"/>
          </a:p>
        </p:txBody>
      </p:sp>
      <p:sp>
        <p:nvSpPr>
          <p:cNvPr id="12" name="Picture Placeholder 10"/>
          <p:cNvSpPr>
            <a:spLocks noGrp="1"/>
          </p:cNvSpPr>
          <p:nvPr>
            <p:ph type="pic" sz="quarter" idx="11"/>
          </p:nvPr>
        </p:nvSpPr>
        <p:spPr>
          <a:xfrm>
            <a:off x="331866" y="1111250"/>
            <a:ext cx="8464471" cy="4045942"/>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Tree>
    <p:extLst>
      <p:ext uri="{BB962C8B-B14F-4D97-AF65-F5344CB8AC3E}">
        <p14:creationId xmlns="" xmlns:p14="http://schemas.microsoft.com/office/powerpoint/2010/main" val="196961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flexibl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2 columns slide title</a:t>
            </a:r>
            <a:endParaRPr lang="en-US" dirty="0"/>
          </a:p>
        </p:txBody>
      </p:sp>
      <p:sp>
        <p:nvSpPr>
          <p:cNvPr id="15" name="Text Placeholder 14"/>
          <p:cNvSpPr>
            <a:spLocks noGrp="1"/>
          </p:cNvSpPr>
          <p:nvPr>
            <p:ph type="body" sz="quarter" idx="14" hasCustomPrompt="1"/>
          </p:nvPr>
        </p:nvSpPr>
        <p:spPr>
          <a:xfrm>
            <a:off x="5805663" y="1109663"/>
            <a:ext cx="2990675" cy="5399087"/>
          </a:xfrm>
          <a:prstGeom prst="rect">
            <a:avLst/>
          </a:prstGeom>
        </p:spPr>
        <p:txBody>
          <a:bodyPr vert="horz"/>
          <a:lstStyle>
            <a:lvl1pPr marL="0" indent="0">
              <a:buNone/>
              <a:defRPr sz="20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17" name="Content Placeholder 16"/>
          <p:cNvSpPr>
            <a:spLocks noGrp="1"/>
          </p:cNvSpPr>
          <p:nvPr>
            <p:ph sz="quarter" idx="15" hasCustomPrompt="1"/>
          </p:nvPr>
        </p:nvSpPr>
        <p:spPr>
          <a:xfrm>
            <a:off x="357188" y="1109664"/>
            <a:ext cx="5016426" cy="5399086"/>
          </a:xfrm>
          <a:prstGeom prst="rect">
            <a:avLst/>
          </a:prstGeom>
        </p:spPr>
        <p:txBody>
          <a:bodyPr vert="horz"/>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content</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2818243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Cases">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760426"/>
            <a:ext cx="9150350"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Customer Case Slide Title</a:t>
            </a:r>
            <a:endParaRPr lang="en-US" dirty="0"/>
          </a:p>
        </p:txBody>
      </p:sp>
      <p:sp>
        <p:nvSpPr>
          <p:cNvPr id="14"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7182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ign Showcase (Full height imag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1" y="760426"/>
            <a:ext cx="5796136"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2" name="Rectangle 1"/>
          <p:cNvSpPr/>
          <p:nvPr userDrawn="1"/>
        </p:nvSpPr>
        <p:spPr>
          <a:xfrm>
            <a:off x="5796137" y="650240"/>
            <a:ext cx="3347863" cy="6207760"/>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sp>
        <p:nvSpPr>
          <p:cNvPr id="12" name="Text Placeholder 14"/>
          <p:cNvSpPr>
            <a:spLocks noGrp="1"/>
          </p:cNvSpPr>
          <p:nvPr>
            <p:ph type="body" sz="quarter" idx="14" hasCustomPrompt="1"/>
          </p:nvPr>
        </p:nvSpPr>
        <p:spPr>
          <a:xfrm>
            <a:off x="6156176" y="1109663"/>
            <a:ext cx="2640162" cy="5399087"/>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pic>
        <p:nvPicPr>
          <p:cNvPr id="13" name="Picture 12"/>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1598322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top)">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2214384" y="2708553"/>
            <a:ext cx="4649738" cy="4068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109663"/>
            <a:ext cx="8618160" cy="138323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p>
        </p:txBody>
      </p:sp>
      <p:sp>
        <p:nvSpPr>
          <p:cNvPr id="11" name="Picture Placeholder 10"/>
          <p:cNvSpPr>
            <a:spLocks noGrp="1"/>
          </p:cNvSpPr>
          <p:nvPr>
            <p:ph type="pic" sz="quarter" idx="11"/>
          </p:nvPr>
        </p:nvSpPr>
        <p:spPr>
          <a:xfrm>
            <a:off x="2411760" y="2924944"/>
            <a:ext cx="4248471" cy="237626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841408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righ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357188" y="2819202"/>
            <a:ext cx="4558109" cy="398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5724128"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5724128"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23" name="Picture Placeholder 10"/>
          <p:cNvSpPr>
            <a:spLocks noGrp="1"/>
          </p:cNvSpPr>
          <p:nvPr>
            <p:ph type="pic" sz="quarter" idx="11"/>
          </p:nvPr>
        </p:nvSpPr>
        <p:spPr>
          <a:xfrm>
            <a:off x="561773"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1225095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lef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4249599" y="2819202"/>
            <a:ext cx="4558109" cy="398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271840"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11" name="Picture Placeholder 10"/>
          <p:cNvSpPr>
            <a:spLocks noGrp="1"/>
          </p:cNvSpPr>
          <p:nvPr>
            <p:ph type="pic" sz="quarter" idx="11"/>
          </p:nvPr>
        </p:nvSpPr>
        <p:spPr>
          <a:xfrm>
            <a:off x="4427984"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333531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No Brand Devic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5497" t="-22" r="5786"/>
          <a:stretch/>
        </p:blipFill>
        <p:spPr>
          <a:xfrm>
            <a:off x="0" y="-1510"/>
            <a:ext cx="9154160" cy="6886893"/>
          </a:xfrm>
          <a:prstGeom prst="rect">
            <a:avLst/>
          </a:prstGeom>
        </p:spPr>
      </p:pic>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4" name="Picture 13"/>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6"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pic>
        <p:nvPicPr>
          <p:cNvPr id="20" name="Picture 19"/>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482090" y="2474754"/>
            <a:ext cx="8314247" cy="4228527"/>
          </a:xfrm>
          <a:prstGeom prst="rect">
            <a:avLst/>
          </a:prstGeom>
          <a:effectLst>
            <a:outerShdw blurRad="50800" dist="38100" dir="5400000" algn="t" rotWithShape="0">
              <a:prstClr val="black">
                <a:alpha val="40000"/>
              </a:prstClr>
            </a:outerShdw>
          </a:effectLst>
        </p:spPr>
      </p:pic>
    </p:spTree>
    <p:extLst>
      <p:ext uri="{BB962C8B-B14F-4D97-AF65-F5344CB8AC3E}">
        <p14:creationId xmlns="" xmlns:p14="http://schemas.microsoft.com/office/powerpoint/2010/main" val="910778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alyst Slid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Analyst Slide Title</a:t>
            </a:r>
            <a:endParaRPr lang="en-US" dirty="0"/>
          </a:p>
        </p:txBody>
      </p:sp>
      <p:sp>
        <p:nvSpPr>
          <p:cNvPr id="11" name="Picture Placeholder 10"/>
          <p:cNvSpPr>
            <a:spLocks noGrp="1"/>
          </p:cNvSpPr>
          <p:nvPr>
            <p:ph type="pic" sz="quarter" idx="11" hasCustomPrompt="1"/>
          </p:nvPr>
        </p:nvSpPr>
        <p:spPr>
          <a:xfrm>
            <a:off x="357188" y="1109662"/>
            <a:ext cx="1875023" cy="1167209"/>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r>
              <a:rPr lang="en-US" dirty="0" smtClean="0"/>
              <a:t>Click to add Analyst’s logo</a:t>
            </a:r>
            <a:endParaRPr lang="en-US" dirty="0"/>
          </a:p>
        </p:txBody>
      </p:sp>
      <p:sp>
        <p:nvSpPr>
          <p:cNvPr id="15" name="Text Placeholder 14"/>
          <p:cNvSpPr>
            <a:spLocks noGrp="1"/>
          </p:cNvSpPr>
          <p:nvPr>
            <p:ph type="body" sz="quarter" idx="14" hasCustomPrompt="1"/>
          </p:nvPr>
        </p:nvSpPr>
        <p:spPr>
          <a:xfrm>
            <a:off x="2483769" y="1109664"/>
            <a:ext cx="6312570" cy="1167208"/>
          </a:xfrm>
          <a:prstGeom prst="rect">
            <a:avLst/>
          </a:prstGeom>
        </p:spPr>
        <p:txBody>
          <a:bodyPr vert="horz"/>
          <a:lstStyle>
            <a:lvl1pPr marL="0" indent="0">
              <a:buNone/>
              <a:defRPr sz="2000" baseline="0">
                <a:solidFill>
                  <a:schemeClr val="tx1"/>
                </a:solidFill>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some information about the analyst or the report</a:t>
            </a:r>
            <a:endParaRPr lang="en-US" dirty="0"/>
          </a:p>
        </p:txBody>
      </p:sp>
      <p:sp>
        <p:nvSpPr>
          <p:cNvPr id="17" name="Content Placeholder 16"/>
          <p:cNvSpPr>
            <a:spLocks noGrp="1"/>
          </p:cNvSpPr>
          <p:nvPr>
            <p:ph sz="quarter" idx="15" hasCustomPrompt="1"/>
          </p:nvPr>
        </p:nvSpPr>
        <p:spPr>
          <a:xfrm>
            <a:off x="4644008" y="2492896"/>
            <a:ext cx="4152330"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sp>
        <p:nvSpPr>
          <p:cNvPr id="1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21" name="Content Placeholder 16"/>
          <p:cNvSpPr>
            <a:spLocks noGrp="1"/>
          </p:cNvSpPr>
          <p:nvPr>
            <p:ph sz="quarter" idx="16" hasCustomPrompt="1"/>
          </p:nvPr>
        </p:nvSpPr>
        <p:spPr>
          <a:xfrm>
            <a:off x="365760" y="2492896"/>
            <a:ext cx="4062224"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pic>
        <p:nvPicPr>
          <p:cNvPr id="12" name="Picture 11"/>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3425557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 Workshop - Devic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 Workshop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2123728" y="1737520"/>
            <a:ext cx="5143067" cy="44997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Picture Placeholder 10"/>
          <p:cNvSpPr>
            <a:spLocks noGrp="1"/>
          </p:cNvSpPr>
          <p:nvPr>
            <p:ph type="pic" sz="quarter" idx="11"/>
          </p:nvPr>
        </p:nvSpPr>
        <p:spPr>
          <a:xfrm>
            <a:off x="2321105" y="1958360"/>
            <a:ext cx="4699226" cy="2628381"/>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93068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Slide Title</a:t>
            </a:r>
            <a:endParaRPr lang="en-US" dirty="0"/>
          </a:p>
        </p:txBody>
      </p:sp>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grpSp>
        <p:nvGrpSpPr>
          <p:cNvPr id="16" name="Group 15"/>
          <p:cNvGrpSpPr/>
          <p:nvPr userDrawn="1"/>
        </p:nvGrpSpPr>
        <p:grpSpPr>
          <a:xfrm>
            <a:off x="7889196" y="755227"/>
            <a:ext cx="907142" cy="1075328"/>
            <a:chOff x="5899666" y="1737520"/>
            <a:chExt cx="907142" cy="1075328"/>
          </a:xfrm>
        </p:grpSpPr>
        <p:sp>
          <p:nvSpPr>
            <p:cNvPr id="17"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descr="eye-icon.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070546" y="2087134"/>
              <a:ext cx="574806" cy="307521"/>
            </a:xfrm>
            <a:prstGeom prst="rect">
              <a:avLst/>
            </a:prstGeom>
          </p:spPr>
        </p:pic>
      </p:grpSp>
    </p:spTree>
    <p:extLst>
      <p:ext uri="{BB962C8B-B14F-4D97-AF65-F5344CB8AC3E}">
        <p14:creationId xmlns="" xmlns:p14="http://schemas.microsoft.com/office/powerpoint/2010/main" val="3718254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orkshop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Workshop Slide Title</a:t>
            </a:r>
            <a:endParaRPr lang="en-US" dirty="0"/>
          </a:p>
        </p:txBody>
      </p:sp>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grpSp>
        <p:nvGrpSpPr>
          <p:cNvPr id="9" name="Group 8"/>
          <p:cNvGrpSpPr/>
          <p:nvPr userDrawn="1"/>
        </p:nvGrpSpPr>
        <p:grpSpPr>
          <a:xfrm>
            <a:off x="7889196" y="755227"/>
            <a:ext cx="907142" cy="107532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workshop.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115536" y="1967632"/>
              <a:ext cx="504944" cy="504944"/>
            </a:xfrm>
            <a:prstGeom prst="rect">
              <a:avLst/>
            </a:prstGeom>
          </p:spPr>
        </p:pic>
      </p:grpSp>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spTree>
    <p:extLst>
      <p:ext uri="{BB962C8B-B14F-4D97-AF65-F5344CB8AC3E}">
        <p14:creationId xmlns="" xmlns:p14="http://schemas.microsoft.com/office/powerpoint/2010/main" val="2248950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3" name="TextBox 2"/>
          <p:cNvSpPr txBox="1"/>
          <p:nvPr userDrawn="1"/>
        </p:nvSpPr>
        <p:spPr>
          <a:xfrm>
            <a:off x="3378344" y="1927880"/>
            <a:ext cx="2496597" cy="1200329"/>
          </a:xfrm>
          <a:prstGeom prst="rect">
            <a:avLst/>
          </a:prstGeom>
          <a:noFill/>
        </p:spPr>
        <p:txBody>
          <a:bodyPr wrap="none" rtlCol="0">
            <a:spAutoFit/>
          </a:bodyPr>
          <a:lstStyle/>
          <a:p>
            <a:r>
              <a:rPr lang="en-US" sz="7200" dirty="0" smtClean="0">
                <a:solidFill>
                  <a:schemeClr val="tx2">
                    <a:lumMod val="10000"/>
                    <a:lumOff val="90000"/>
                  </a:schemeClr>
                </a:solidFill>
                <a:latin typeface="Roboto Light"/>
                <a:cs typeface="Roboto Light"/>
              </a:rPr>
              <a:t>Break</a:t>
            </a:r>
            <a:endParaRPr lang="en-US" sz="7200" dirty="0">
              <a:solidFill>
                <a:schemeClr val="tx2">
                  <a:lumMod val="10000"/>
                  <a:lumOff val="90000"/>
                </a:schemeClr>
              </a:solidFill>
              <a:latin typeface="Roboto Light"/>
              <a:cs typeface="Roboto Light"/>
            </a:endParaRPr>
          </a:p>
        </p:txBody>
      </p:sp>
      <p:pic>
        <p:nvPicPr>
          <p:cNvPr id="6" name="Picture 5"/>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1443930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Next Steps?</a:t>
            </a:r>
            <a:endParaRPr lang="en-US" sz="7200" dirty="0">
              <a:solidFill>
                <a:schemeClr val="tx2">
                  <a:lumMod val="10000"/>
                  <a:lumOff val="90000"/>
                </a:schemeClr>
              </a:solidFill>
              <a:latin typeface="Roboto Light"/>
              <a:cs typeface="Roboto Light"/>
            </a:endParaRPr>
          </a:p>
        </p:txBody>
      </p:sp>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488834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547788" y="5652060"/>
            <a:ext cx="3480118" cy="800219"/>
          </a:xfrm>
          <a:prstGeom prst="rect">
            <a:avLst/>
          </a:prstGeom>
          <a:noFill/>
        </p:spPr>
        <p:txBody>
          <a:bodyPr wrap="none" rtlCol="0">
            <a:spAutoFit/>
          </a:bodyPr>
          <a:lstStyle/>
          <a:p>
            <a:pPr algn="ctr"/>
            <a:r>
              <a:rPr lang="en-US" sz="2300" dirty="0" smtClean="0">
                <a:solidFill>
                  <a:schemeClr val="tx1">
                    <a:lumMod val="50000"/>
                    <a:lumOff val="50000"/>
                  </a:schemeClr>
                </a:solidFill>
                <a:latin typeface="Roboto Light"/>
                <a:cs typeface="Roboto Light"/>
                <a:hlinkClick r:id="rId2"/>
              </a:rPr>
              <a:t>www.backbase.com</a:t>
            </a:r>
            <a:endParaRPr lang="en-US" sz="2300" dirty="0">
              <a:solidFill>
                <a:schemeClr val="tx1">
                  <a:lumMod val="50000"/>
                  <a:lumOff val="50000"/>
                </a:schemeClr>
              </a:solidFill>
              <a:latin typeface="Roboto Light"/>
              <a:cs typeface="Roboto Light"/>
            </a:endParaRPr>
          </a:p>
          <a:p>
            <a:r>
              <a:rPr lang="en-US" sz="2300" dirty="0" smtClean="0">
                <a:solidFill>
                  <a:schemeClr val="tx1">
                    <a:lumMod val="50000"/>
                    <a:lumOff val="50000"/>
                  </a:schemeClr>
                </a:solidFill>
                <a:latin typeface="Roboto Light"/>
                <a:cs typeface="Roboto Light"/>
                <a:hlinkClick r:id="rId3"/>
              </a:rPr>
              <a:t>sales-eu@backbase.com</a:t>
            </a:r>
            <a:r>
              <a:rPr lang="en-US" sz="2300" dirty="0" smtClean="0">
                <a:solidFill>
                  <a:schemeClr val="tx1">
                    <a:lumMod val="50000"/>
                    <a:lumOff val="50000"/>
                  </a:schemeClr>
                </a:solidFill>
                <a:latin typeface="Roboto Light"/>
                <a:cs typeface="Roboto Light"/>
              </a:rPr>
              <a:t> </a:t>
            </a:r>
            <a:endParaRPr lang="en-US" sz="2300" dirty="0">
              <a:solidFill>
                <a:schemeClr val="tx1">
                  <a:lumMod val="50000"/>
                  <a:lumOff val="50000"/>
                </a:schemeClr>
              </a:solidFill>
              <a:latin typeface="Roboto Light"/>
              <a:cs typeface="Roboto Light"/>
            </a:endParaRPr>
          </a:p>
        </p:txBody>
      </p:sp>
      <p:sp>
        <p:nvSpPr>
          <p:cNvPr id="7" name="TextBox 6"/>
          <p:cNvSpPr txBox="1"/>
          <p:nvPr userDrawn="1"/>
        </p:nvSpPr>
        <p:spPr>
          <a:xfrm>
            <a:off x="4770440" y="5652060"/>
            <a:ext cx="4047421" cy="800219"/>
          </a:xfrm>
          <a:prstGeom prst="rect">
            <a:avLst/>
          </a:prstGeom>
          <a:noFill/>
        </p:spPr>
        <p:txBody>
          <a:bodyPr wrap="none" rtlCol="0">
            <a:spAutoFit/>
          </a:bodyPr>
          <a:lstStyle/>
          <a:p>
            <a:pPr algn="ctr"/>
            <a:r>
              <a:rPr lang="en-US" sz="2300" b="0" dirty="0" smtClean="0">
                <a:solidFill>
                  <a:schemeClr val="tx1">
                    <a:lumMod val="50000"/>
                    <a:lumOff val="50000"/>
                  </a:schemeClr>
                </a:solidFill>
                <a:latin typeface="Roboto Regular"/>
                <a:cs typeface="Roboto Regular"/>
              </a:rPr>
              <a:t>New </a:t>
            </a:r>
            <a:r>
              <a:rPr lang="en-US" sz="2300" b="0" dirty="0" smtClean="0">
                <a:solidFill>
                  <a:srgbClr val="9E9088"/>
                </a:solidFill>
                <a:latin typeface="Roboto Regular"/>
                <a:cs typeface="Roboto Regular"/>
              </a:rPr>
              <a:t>York:</a:t>
            </a:r>
            <a:r>
              <a:rPr lang="en-US" sz="2300" b="0" dirty="0" smtClean="0">
                <a:solidFill>
                  <a:schemeClr val="tx1">
                    <a:lumMod val="50000"/>
                    <a:lumOff val="50000"/>
                  </a:schemeClr>
                </a:solidFill>
                <a:latin typeface="Roboto Regular"/>
                <a:cs typeface="Roboto Regular"/>
              </a:rPr>
              <a:t> </a:t>
            </a:r>
            <a:r>
              <a:rPr lang="en-US" sz="2300" dirty="0" smtClean="0">
                <a:solidFill>
                  <a:schemeClr val="tx1">
                    <a:lumMod val="50000"/>
                    <a:lumOff val="50000"/>
                  </a:schemeClr>
                </a:solidFill>
                <a:latin typeface="Roboto Light"/>
                <a:cs typeface="Roboto Light"/>
              </a:rPr>
              <a:t>+1 646 478 7538</a:t>
            </a:r>
          </a:p>
          <a:p>
            <a:pPr algn="ctr"/>
            <a:r>
              <a:rPr lang="en-US" sz="2300" b="0" dirty="0" smtClean="0">
                <a:solidFill>
                  <a:schemeClr val="tx1">
                    <a:lumMod val="50000"/>
                    <a:lumOff val="50000"/>
                  </a:schemeClr>
                </a:solidFill>
                <a:latin typeface="Roboto Regular"/>
                <a:cs typeface="Roboto Regular"/>
              </a:rPr>
              <a:t>Amsterdam: </a:t>
            </a:r>
            <a:r>
              <a:rPr lang="en-US" sz="2300" dirty="0" smtClean="0">
                <a:solidFill>
                  <a:schemeClr val="tx1">
                    <a:lumMod val="50000"/>
                    <a:lumOff val="50000"/>
                  </a:schemeClr>
                </a:solidFill>
                <a:latin typeface="Roboto Light"/>
                <a:cs typeface="Roboto Light"/>
              </a:rPr>
              <a:t>+31 20 465 8888</a:t>
            </a:r>
            <a:endParaRPr lang="en-US" sz="2300" dirty="0">
              <a:solidFill>
                <a:schemeClr val="tx1">
                  <a:lumMod val="50000"/>
                  <a:lumOff val="50000"/>
                </a:schemeClr>
              </a:solidFill>
              <a:latin typeface="Roboto Light"/>
              <a:cs typeface="Roboto Light"/>
            </a:endParaRPr>
          </a:p>
        </p:txBody>
      </p:sp>
      <p:pic>
        <p:nvPicPr>
          <p:cNvPr id="9" name="Picture 8"/>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2" name="TextBox 11"/>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Thank you!</a:t>
            </a:r>
            <a:endParaRPr lang="en-US" sz="7200" dirty="0">
              <a:solidFill>
                <a:schemeClr val="tx2">
                  <a:lumMod val="10000"/>
                  <a:lumOff val="90000"/>
                </a:schemeClr>
              </a:solidFill>
              <a:latin typeface="Roboto Light"/>
              <a:cs typeface="Roboto Light"/>
            </a:endParaRPr>
          </a:p>
        </p:txBody>
      </p:sp>
      <p:sp>
        <p:nvSpPr>
          <p:cNvPr id="4" name="Text Placeholder 3"/>
          <p:cNvSpPr>
            <a:spLocks noGrp="1"/>
          </p:cNvSpPr>
          <p:nvPr>
            <p:ph type="body" sz="quarter" idx="10" hasCustomPrompt="1"/>
          </p:nvPr>
        </p:nvSpPr>
        <p:spPr>
          <a:xfrm>
            <a:off x="357188" y="3178175"/>
            <a:ext cx="8461375" cy="826889"/>
          </a:xfrm>
          <a:prstGeom prst="rect">
            <a:avLst/>
          </a:prstGeom>
        </p:spPr>
        <p:txBody>
          <a:bodyPr vert="horz"/>
          <a:lstStyle>
            <a:lvl1pPr marL="0" indent="0" algn="ctr">
              <a:buNone/>
              <a:defRPr sz="2000" baseline="0">
                <a:solidFill>
                  <a:schemeClr val="tx1">
                    <a:lumMod val="50000"/>
                    <a:lumOff val="50000"/>
                  </a:schemeClr>
                </a:solidFill>
                <a:latin typeface="Roboto Light"/>
                <a:cs typeface="Roboto Light"/>
              </a:defRPr>
            </a:lvl1pPr>
          </a:lstStyle>
          <a:p>
            <a:pPr lvl="0"/>
            <a:r>
              <a:rPr lang="en-US" dirty="0" smtClean="0"/>
              <a:t>Author Name (Optional)</a:t>
            </a:r>
          </a:p>
          <a:p>
            <a:pPr lvl="0"/>
            <a:r>
              <a:rPr lang="en-US" dirty="0" err="1" smtClean="0"/>
              <a:t>author@backbase.com</a:t>
            </a:r>
            <a:endParaRPr lang="en-US" dirty="0"/>
          </a:p>
        </p:txBody>
      </p:sp>
    </p:spTree>
    <p:extLst>
      <p:ext uri="{BB962C8B-B14F-4D97-AF65-F5344CB8AC3E}">
        <p14:creationId xmlns="" xmlns:p14="http://schemas.microsoft.com/office/powerpoint/2010/main" val="219934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No Devi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 xmlns:a14="http://schemas.microsoft.com/office/drawing/2010/main" val="0"/>
              </a:ext>
            </a:extLst>
          </a:blip>
          <a:srcRect l="5497" t="-22" r="5786"/>
          <a:stretch/>
        </p:blipFill>
        <p:spPr>
          <a:xfrm>
            <a:off x="0" y="-1510"/>
            <a:ext cx="9154160" cy="6886893"/>
          </a:xfrm>
          <a:prstGeom prst="rect">
            <a:avLst/>
          </a:prstGeom>
        </p:spPr>
      </p:pic>
      <p:sp>
        <p:nvSpPr>
          <p:cNvPr id="8" name="Rectangle 7"/>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0" name="Picture 9"/>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1"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 xmlns:p14="http://schemas.microsoft.com/office/powerpoint/2010/main" val="348893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No Devices) - Custom Picture">
    <p:spTree>
      <p:nvGrpSpPr>
        <p:cNvPr id="1" name=""/>
        <p:cNvGrpSpPr/>
        <p:nvPr/>
      </p:nvGrpSpPr>
      <p:grpSpPr>
        <a:xfrm>
          <a:off x="0" y="0"/>
          <a:ext cx="0" cy="0"/>
          <a:chOff x="0" y="0"/>
          <a:chExt cx="0" cy="0"/>
        </a:xfrm>
      </p:grpSpPr>
      <p:sp>
        <p:nvSpPr>
          <p:cNvPr id="8" name="Picture Placeholder 10"/>
          <p:cNvSpPr>
            <a:spLocks noGrp="1"/>
          </p:cNvSpPr>
          <p:nvPr>
            <p:ph type="pic" sz="quarter" idx="12"/>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1" name="Picture 10"/>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3"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5"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 xmlns:p14="http://schemas.microsoft.com/office/powerpoint/2010/main" val="3369295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ives / Agenda">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Objectives Slide Title</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14" name="Text Placeholder 13"/>
          <p:cNvSpPr>
            <a:spLocks noGrp="1"/>
          </p:cNvSpPr>
          <p:nvPr>
            <p:ph type="body" sz="quarter" idx="14"/>
          </p:nvPr>
        </p:nvSpPr>
        <p:spPr>
          <a:xfrm>
            <a:off x="539552" y="1109664"/>
            <a:ext cx="8350448" cy="5400674"/>
          </a:xfrm>
          <a:prstGeom prst="rect">
            <a:avLst/>
          </a:prstGeom>
        </p:spPr>
        <p:txBody>
          <a:bodyPr vert="horz"/>
          <a:lstStyle>
            <a:lvl1pPr marL="514350" indent="-514350">
              <a:buFont typeface="+mj-lt"/>
              <a:buAutoNum type="arabicPeriod"/>
              <a:defRPr sz="4000">
                <a:solidFill>
                  <a:schemeClr val="tx1">
                    <a:lumMod val="10000"/>
                    <a:lumOff val="90000"/>
                  </a:schemeClr>
                </a:solidFill>
                <a:latin typeface="Roboto Thin"/>
                <a:cs typeface="Roboto Thin"/>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smtClean="0"/>
          </a:p>
          <a:p>
            <a:pPr lvl="0"/>
            <a:r>
              <a:rPr lang="en-US" dirty="0" smtClean="0"/>
              <a:t>Item first</a:t>
            </a:r>
          </a:p>
          <a:p>
            <a:pPr lvl="0"/>
            <a:r>
              <a:rPr lang="en-US" dirty="0" smtClean="0"/>
              <a:t>Item second</a:t>
            </a:r>
            <a:endParaRPr lang="en-US" dirty="0"/>
          </a:p>
        </p:txBody>
      </p:sp>
      <p:pic>
        <p:nvPicPr>
          <p:cNvPr id="9" name="Picture 8"/>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330243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 Picture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 xmlns:a14="http://schemas.microsoft.com/office/drawing/2010/main" val="0"/>
              </a:ext>
            </a:extLst>
          </a:blip>
          <a:srcRect l="5497" t="-22" r="5786"/>
          <a:stretch/>
        </p:blipFill>
        <p:spPr>
          <a:xfrm>
            <a:off x="0" y="-1510"/>
            <a:ext cx="9154160" cy="6886893"/>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8" name="Rectangle 7"/>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11" name="Picture 10" descr="Untitled-1.png"/>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24788" y="287861"/>
            <a:ext cx="1870948" cy="153826"/>
          </a:xfrm>
          <a:prstGeom prst="rect">
            <a:avLst/>
          </a:prstGeom>
        </p:spPr>
      </p:pic>
      <p:sp>
        <p:nvSpPr>
          <p:cNvPr id="14"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5"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 xmlns:p14="http://schemas.microsoft.com/office/powerpoint/2010/main" val="99558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 Picture 2">
    <p:spTree>
      <p:nvGrpSpPr>
        <p:cNvPr id="1" name=""/>
        <p:cNvGrpSpPr/>
        <p:nvPr/>
      </p:nvGrpSpPr>
      <p:grpSpPr>
        <a:xfrm>
          <a:off x="0" y="0"/>
          <a:ext cx="0" cy="0"/>
          <a:chOff x="0" y="0"/>
          <a:chExt cx="0" cy="0"/>
        </a:xfrm>
      </p:grpSpPr>
      <p:pic>
        <p:nvPicPr>
          <p:cNvPr id="4" name="Picture 3" descr="iStock_000020433245Large BLURRY.jpg"/>
          <p:cNvPicPr>
            <a:picLocks noChangeAspect="1"/>
          </p:cNvPicPr>
          <p:nvPr userDrawn="1"/>
        </p:nvPicPr>
        <p:blipFill rotWithShape="1">
          <a:blip r:embed="rId2">
            <a:extLst>
              <a:ext uri="{28A0092B-C50C-407E-A947-70E740481C1C}">
                <a14:useLocalDpi xmlns="" xmlns:a14="http://schemas.microsoft.com/office/drawing/2010/main" val="0"/>
              </a:ext>
            </a:extLst>
          </a:blip>
          <a:srcRect l="9635" t="11807" r="11976" b="-27"/>
          <a:stretch/>
        </p:blipFill>
        <p:spPr>
          <a:xfrm>
            <a:off x="0" y="0"/>
            <a:ext cx="9144000" cy="6858000"/>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8" name="Picture 7" descr="Untitled-1.png"/>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24788" y="287861"/>
            <a:ext cx="1870948" cy="153826"/>
          </a:xfrm>
          <a:prstGeom prst="rect">
            <a:avLst/>
          </a:prstGeom>
        </p:spPr>
      </p:pic>
      <p:sp>
        <p:nvSpPr>
          <p:cNvPr id="9"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0"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 xmlns:p14="http://schemas.microsoft.com/office/powerpoint/2010/main" val="281319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 Picture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5155" t="6793" r="12357" b="124"/>
          <a:stretch/>
        </p:blipFill>
        <p:spPr>
          <a:xfrm>
            <a:off x="0" y="0"/>
            <a:ext cx="9144000" cy="6885384"/>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pic>
        <p:nvPicPr>
          <p:cNvPr id="6" name="Picture 5" descr="Untitled-1.png"/>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24788" y="287861"/>
            <a:ext cx="1870948" cy="153826"/>
          </a:xfrm>
          <a:prstGeom prst="rect">
            <a:avLst/>
          </a:prstGeom>
        </p:spPr>
      </p:pic>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8"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9"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 xmlns:p14="http://schemas.microsoft.com/office/powerpoint/2010/main" val="99558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 Custom Pictur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2"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25000"/>
                    <a:lumOff val="75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 xmlns:p14="http://schemas.microsoft.com/office/powerpoint/2010/main" val="11836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8"/>
          <a:stretch>
            <a:fillRect/>
          </a:stretch>
        </p:blipFill>
        <p:spPr>
          <a:xfrm>
            <a:off x="3797300" y="3340100"/>
            <a:ext cx="1536700" cy="177800"/>
          </a:xfrm>
          <a:prstGeom prst="rect">
            <a:avLst/>
          </a:prstGeom>
        </p:spPr>
      </p:pic>
      <p:sp>
        <p:nvSpPr>
          <p:cNvPr id="5"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 xmlns:p14="http://schemas.microsoft.com/office/powerpoint/2010/main" val="967417408"/>
      </p:ext>
    </p:extLst>
  </p:cSld>
  <p:clrMap bg1="lt1" tx1="dk1" bg2="lt2" tx2="dk2" accent1="accent1" accent2="accent2" accent3="accent3" accent4="accent4" accent5="accent5" accent6="accent6" hlink="hlink" folHlink="folHlink"/>
  <p:sldLayoutIdLst>
    <p:sldLayoutId id="2147483701" r:id="rId1"/>
    <p:sldLayoutId id="2147483710" r:id="rId2"/>
    <p:sldLayoutId id="2147483711" r:id="rId3"/>
    <p:sldLayoutId id="2147483722" r:id="rId4"/>
    <p:sldLayoutId id="2147483702" r:id="rId5"/>
    <p:sldLayoutId id="2147483724" r:id="rId6"/>
    <p:sldLayoutId id="2147483723" r:id="rId7"/>
    <p:sldLayoutId id="2147483725" r:id="rId8"/>
    <p:sldLayoutId id="2147483703" r:id="rId9"/>
    <p:sldLayoutId id="2147483676" r:id="rId10"/>
    <p:sldLayoutId id="2147483652" r:id="rId11"/>
    <p:sldLayoutId id="2147483726" r:id="rId12"/>
    <p:sldLayoutId id="2147483727" r:id="rId13"/>
    <p:sldLayoutId id="2147483700" r:id="rId14"/>
    <p:sldLayoutId id="2147483705" r:id="rId15"/>
    <p:sldLayoutId id="2147483708" r:id="rId16"/>
    <p:sldLayoutId id="2147483714" r:id="rId17"/>
    <p:sldLayoutId id="2147483712" r:id="rId18"/>
    <p:sldLayoutId id="2147483713" r:id="rId19"/>
    <p:sldLayoutId id="2147483707" r:id="rId20"/>
    <p:sldLayoutId id="2147483719" r:id="rId21"/>
    <p:sldLayoutId id="2147483721" r:id="rId22"/>
    <p:sldLayoutId id="2147483720" r:id="rId23"/>
    <p:sldLayoutId id="2147483715" r:id="rId24"/>
    <p:sldLayoutId id="2147483716" r:id="rId25"/>
    <p:sldLayoutId id="2147483717" r:id="rId2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Focus Area: Back-end</a:t>
            </a:r>
          </a:p>
        </p:txBody>
      </p:sp>
      <p:sp>
        <p:nvSpPr>
          <p:cNvPr id="4" name="Text Placeholder 3"/>
          <p:cNvSpPr>
            <a:spLocks noGrp="1"/>
          </p:cNvSpPr>
          <p:nvPr>
            <p:ph type="body" sz="quarter" idx="10"/>
          </p:nvPr>
        </p:nvSpPr>
        <p:spPr/>
        <p:txBody>
          <a:bodyPr/>
          <a:lstStyle/>
          <a:p>
            <a:r>
              <a:rPr lang="en-US" dirty="0" smtClean="0"/>
              <a:t>Targeting</a:t>
            </a:r>
            <a:endParaRPr lang="en-US" dirty="0"/>
          </a:p>
        </p:txBody>
      </p:sp>
    </p:spTree>
    <p:extLst>
      <p:ext uri="{BB962C8B-B14F-4D97-AF65-F5344CB8AC3E}">
        <p14:creationId xmlns="" xmlns:p14="http://schemas.microsoft.com/office/powerpoint/2010/main" val="1195366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Selectors and Conditions</a:t>
            </a:r>
            <a:endParaRPr lang="en-US" dirty="0"/>
          </a:p>
        </p:txBody>
      </p:sp>
      <p:sp>
        <p:nvSpPr>
          <p:cNvPr id="3" name="Content Placeholder 2"/>
          <p:cNvSpPr>
            <a:spLocks noGrp="1"/>
          </p:cNvSpPr>
          <p:nvPr>
            <p:ph sz="quarter" idx="14"/>
          </p:nvPr>
        </p:nvSpPr>
        <p:spPr/>
        <p:txBody>
          <a:bodyPr/>
          <a:lstStyle/>
          <a:p>
            <a:r>
              <a:rPr lang="en-US" altLang="nl-NL" dirty="0" smtClean="0"/>
              <a:t>Selectors </a:t>
            </a:r>
            <a:r>
              <a:rPr lang="en-US" altLang="nl-NL" dirty="0"/>
              <a:t>are parameters of a user profile.</a:t>
            </a:r>
          </a:p>
          <a:p>
            <a:r>
              <a:rPr lang="en-US" altLang="nl-NL" dirty="0"/>
              <a:t>Conditions are logical statements about the user requesting the targeted page</a:t>
            </a:r>
            <a:r>
              <a:rPr lang="en-US" altLang="nl-NL" dirty="0" smtClean="0"/>
              <a:t>.</a:t>
            </a:r>
          </a:p>
          <a:p>
            <a:r>
              <a:rPr lang="en-US" altLang="nl-NL" dirty="0" smtClean="0"/>
              <a:t>Conditions can be combine into a set using AND or </a:t>
            </a:r>
            <a:r>
              <a:rPr lang="en-US" altLang="nl-NL" dirty="0" err="1" smtClean="0"/>
              <a:t>OR</a:t>
            </a:r>
            <a:r>
              <a:rPr lang="en-US" altLang="nl-NL" dirty="0" smtClean="0"/>
              <a:t> logical operators</a:t>
            </a:r>
            <a:endParaRPr lang="en-US" altLang="nl-NL" dirty="0"/>
          </a:p>
          <a:p>
            <a:r>
              <a:rPr lang="en-US" dirty="0" smtClean="0"/>
              <a:t>When creating </a:t>
            </a:r>
            <a:r>
              <a:rPr lang="en-US" dirty="0"/>
              <a:t>a new set of conditions, you can choose to </a:t>
            </a:r>
            <a:r>
              <a:rPr lang="en-US" dirty="0" smtClean="0"/>
              <a:t>Save As Preset</a:t>
            </a:r>
            <a:r>
              <a:rPr lang="en-US" dirty="0"/>
              <a:t>. </a:t>
            </a:r>
          </a:p>
        </p:txBody>
      </p:sp>
      <p:sp>
        <p:nvSpPr>
          <p:cNvPr id="4" name="Slide Number Placeholder 3"/>
          <p:cNvSpPr>
            <a:spLocks noGrp="1"/>
          </p:cNvSpPr>
          <p:nvPr>
            <p:ph type="sldNum" sz="quarter" idx="4"/>
          </p:nvPr>
        </p:nvSpPr>
        <p:spPr/>
        <p:txBody>
          <a:bodyPr/>
          <a:lstStyle/>
          <a:p>
            <a:fld id="{6FF59741-7650-A046-95B5-8D31235C520E}" type="slidenum">
              <a:rPr lang="en-US" smtClean="0"/>
              <a:pPr/>
              <a:t>10</a:t>
            </a:fld>
            <a:endParaRPr lang="en-US" dirty="0"/>
          </a:p>
        </p:txBody>
      </p:sp>
    </p:spTree>
    <p:extLst>
      <p:ext uri="{BB962C8B-B14F-4D97-AF65-F5344CB8AC3E}">
        <p14:creationId xmlns="" xmlns:p14="http://schemas.microsoft.com/office/powerpoint/2010/main" val="749374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11</a:t>
            </a:fld>
            <a:endParaRPr lang="en-US" dirty="0"/>
          </a:p>
        </p:txBody>
      </p:sp>
      <p:sp>
        <p:nvSpPr>
          <p:cNvPr id="2" name="Text Placeholder 1"/>
          <p:cNvSpPr>
            <a:spLocks noGrp="1"/>
          </p:cNvSpPr>
          <p:nvPr>
            <p:ph type="body" sz="quarter" idx="13"/>
          </p:nvPr>
        </p:nvSpPr>
        <p:spPr/>
        <p:txBody>
          <a:bodyPr/>
          <a:lstStyle/>
          <a:p>
            <a:r>
              <a:rPr lang="en-US" dirty="0" smtClean="0"/>
              <a:t>Demo</a:t>
            </a:r>
            <a:endParaRPr lang="en-US" dirty="0"/>
          </a:p>
        </p:txBody>
      </p:sp>
      <p:sp>
        <p:nvSpPr>
          <p:cNvPr id="5" name="Content Placeholder 4"/>
          <p:cNvSpPr>
            <a:spLocks noGrp="1"/>
          </p:cNvSpPr>
          <p:nvPr>
            <p:ph sz="quarter" idx="16"/>
          </p:nvPr>
        </p:nvSpPr>
        <p:spPr/>
        <p:txBody>
          <a:bodyPr/>
          <a:lstStyle/>
          <a:p>
            <a:pPr marL="342900" indent="-342900">
              <a:buClr>
                <a:schemeClr val="tx1">
                  <a:lumMod val="50000"/>
                  <a:lumOff val="50000"/>
                </a:schemeClr>
              </a:buClr>
              <a:buFont typeface="Wingdings" panose="05000000000000000000" pitchFamily="2" charset="2"/>
              <a:buChar char="§"/>
            </a:pPr>
            <a:r>
              <a:rPr lang="en-US" altLang="nl-NL" dirty="0"/>
              <a:t>Start the portal server and create a new page in the training portal.</a:t>
            </a:r>
          </a:p>
          <a:p>
            <a:pPr marL="342900" indent="-342900">
              <a:buClr>
                <a:schemeClr val="tx1">
                  <a:lumMod val="50000"/>
                  <a:lumOff val="50000"/>
                </a:schemeClr>
              </a:buClr>
              <a:buFont typeface="Wingdings" panose="05000000000000000000" pitchFamily="2" charset="2"/>
              <a:buChar char="§"/>
            </a:pPr>
            <a:r>
              <a:rPr lang="en-US" altLang="nl-NL" dirty="0"/>
              <a:t>Select the targeting container from the layouts tab and drag it onto the new page.</a:t>
            </a:r>
          </a:p>
          <a:p>
            <a:pPr marL="342900" indent="-342900">
              <a:buClr>
                <a:schemeClr val="tx1">
                  <a:lumMod val="50000"/>
                  <a:lumOff val="50000"/>
                </a:schemeClr>
              </a:buClr>
              <a:buFont typeface="Wingdings" panose="05000000000000000000" pitchFamily="2" charset="2"/>
              <a:buChar char="§"/>
            </a:pPr>
            <a:r>
              <a:rPr lang="en-US" altLang="nl-NL" dirty="0"/>
              <a:t>Add an alternative.</a:t>
            </a:r>
          </a:p>
          <a:p>
            <a:pPr marL="342900" indent="-342900">
              <a:buClr>
                <a:schemeClr val="tx1">
                  <a:lumMod val="50000"/>
                  <a:lumOff val="50000"/>
                </a:schemeClr>
              </a:buClr>
              <a:buFont typeface="Wingdings" panose="05000000000000000000" pitchFamily="2" charset="2"/>
              <a:buChar char="§"/>
            </a:pPr>
            <a:r>
              <a:rPr lang="en-US" altLang="nl-NL" dirty="0"/>
              <a:t>Add a </a:t>
            </a:r>
            <a:r>
              <a:rPr lang="en-US" altLang="nl-NL" dirty="0" smtClean="0"/>
              <a:t>condition </a:t>
            </a:r>
            <a:r>
              <a:rPr lang="en-US" altLang="nl-NL" dirty="0"/>
              <a:t>(for example, </a:t>
            </a:r>
            <a:r>
              <a:rPr lang="en-US" altLang="nl-NL" dirty="0" smtClean="0"/>
              <a:t>use the browser name selector defined by </a:t>
            </a:r>
            <a:r>
              <a:rPr lang="en-US" altLang="nl-NL" dirty="0"/>
              <a:t>the session collector </a:t>
            </a:r>
            <a:r>
              <a:rPr lang="en-US" altLang="nl-NL" dirty="0" smtClean="0"/>
              <a:t>to check if the browser name is Chrome).</a:t>
            </a:r>
            <a:endParaRPr lang="en-US" altLang="nl-NL" dirty="0"/>
          </a:p>
          <a:p>
            <a:pPr marL="342900" indent="-342900">
              <a:buClr>
                <a:schemeClr val="tx1">
                  <a:lumMod val="50000"/>
                  <a:lumOff val="50000"/>
                </a:schemeClr>
              </a:buClr>
              <a:buFont typeface="Wingdings" panose="05000000000000000000" pitchFamily="2" charset="2"/>
              <a:buChar char="§"/>
            </a:pPr>
            <a:r>
              <a:rPr lang="en-US" altLang="nl-NL" dirty="0"/>
              <a:t>Add an image viewer widget instance to each alternative but drag different images onto them.</a:t>
            </a:r>
          </a:p>
          <a:p>
            <a:pPr marL="342900" indent="-342900">
              <a:buClr>
                <a:schemeClr val="tx1">
                  <a:lumMod val="50000"/>
                  <a:lumOff val="50000"/>
                </a:schemeClr>
              </a:buClr>
              <a:buFont typeface="Wingdings" panose="05000000000000000000" pitchFamily="2" charset="2"/>
              <a:buChar char="§"/>
            </a:pPr>
            <a:r>
              <a:rPr lang="en-US" altLang="nl-NL" dirty="0"/>
              <a:t>Test the page on different browsers.</a:t>
            </a:r>
          </a:p>
          <a:p>
            <a:endParaRPr lang="en-US" dirty="0"/>
          </a:p>
        </p:txBody>
      </p:sp>
    </p:spTree>
    <p:extLst>
      <p:ext uri="{BB962C8B-B14F-4D97-AF65-F5344CB8AC3E}">
        <p14:creationId xmlns="" xmlns:p14="http://schemas.microsoft.com/office/powerpoint/2010/main" val="26638368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12</a:t>
            </a:fld>
            <a:endParaRPr lang="en-US" dirty="0"/>
          </a:p>
        </p:txBody>
      </p:sp>
      <p:sp>
        <p:nvSpPr>
          <p:cNvPr id="5" name="Text Placeholder 4"/>
          <p:cNvSpPr>
            <a:spLocks noGrp="1"/>
          </p:cNvSpPr>
          <p:nvPr>
            <p:ph type="body" sz="quarter" idx="11"/>
          </p:nvPr>
        </p:nvSpPr>
        <p:spPr/>
        <p:txBody>
          <a:bodyPr/>
          <a:lstStyle/>
          <a:p>
            <a:r>
              <a:rPr lang="en-US" dirty="0" smtClean="0"/>
              <a:t>Tracking</a:t>
            </a:r>
            <a:endParaRPr lang="en-US" dirty="0"/>
          </a:p>
        </p:txBody>
      </p:sp>
      <p:sp>
        <p:nvSpPr>
          <p:cNvPr id="6" name="Text Placeholder 5"/>
          <p:cNvSpPr>
            <a:spLocks noGrp="1"/>
          </p:cNvSpPr>
          <p:nvPr>
            <p:ph type="body" sz="quarter" idx="12"/>
          </p:nvPr>
        </p:nvSpPr>
        <p:spPr/>
        <p:txBody>
          <a:bodyPr/>
          <a:lstStyle/>
          <a:p>
            <a:r>
              <a:rPr lang="en-US" dirty="0"/>
              <a:t>Targeting</a:t>
            </a:r>
          </a:p>
          <a:p>
            <a:endParaRPr lang="en-US" dirty="0"/>
          </a:p>
        </p:txBody>
      </p:sp>
    </p:spTree>
    <p:extLst>
      <p:ext uri="{BB962C8B-B14F-4D97-AF65-F5344CB8AC3E}">
        <p14:creationId xmlns="" xmlns:p14="http://schemas.microsoft.com/office/powerpoint/2010/main" val="3437166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Tracking</a:t>
            </a:r>
            <a:endParaRPr lang="en-US" dirty="0"/>
          </a:p>
        </p:txBody>
      </p:sp>
      <p:sp>
        <p:nvSpPr>
          <p:cNvPr id="6" name="Content Placeholder 5"/>
          <p:cNvSpPr>
            <a:spLocks noGrp="1"/>
          </p:cNvSpPr>
          <p:nvPr>
            <p:ph sz="quarter" idx="14"/>
          </p:nvPr>
        </p:nvSpPr>
        <p:spPr/>
        <p:txBody>
          <a:bodyPr/>
          <a:lstStyle/>
          <a:p>
            <a:r>
              <a:rPr lang="en-US" altLang="nl-NL" dirty="0"/>
              <a:t>Tracking is a feature that:</a:t>
            </a:r>
          </a:p>
          <a:p>
            <a:pPr lvl="1"/>
            <a:r>
              <a:rPr lang="en-US" altLang="nl-NL" dirty="0"/>
              <a:t>Tracks user behavior based on the </a:t>
            </a:r>
            <a:r>
              <a:rPr lang="en-US" altLang="nl-NL" dirty="0">
                <a:latin typeface="Roboto Black" panose="02000000000000000000" pitchFamily="2" charset="0"/>
                <a:ea typeface="Roboto Black" panose="02000000000000000000" pitchFamily="2" charset="0"/>
              </a:rPr>
              <a:t>tags of a custom type</a:t>
            </a:r>
            <a:r>
              <a:rPr lang="en-US" altLang="nl-NL" dirty="0"/>
              <a:t> </a:t>
            </a:r>
            <a:r>
              <a:rPr lang="en-US" altLang="nl-NL" dirty="0" smtClean="0"/>
              <a:t> that </a:t>
            </a:r>
            <a:r>
              <a:rPr lang="en-US" altLang="nl-NL" dirty="0"/>
              <a:t>are assigned to the visited pages.</a:t>
            </a:r>
          </a:p>
          <a:p>
            <a:pPr lvl="1"/>
            <a:r>
              <a:rPr lang="en-US" altLang="nl-NL" dirty="0"/>
              <a:t>Stores tracking data either:</a:t>
            </a:r>
          </a:p>
          <a:p>
            <a:pPr lvl="2"/>
            <a:r>
              <a:rPr lang="en-US" altLang="nl-NL" dirty="0"/>
              <a:t>client-side in cookies, or</a:t>
            </a:r>
          </a:p>
          <a:p>
            <a:pPr lvl="2"/>
            <a:r>
              <a:rPr lang="en-US" altLang="nl-NL" dirty="0"/>
              <a:t>server-side in a database.</a:t>
            </a:r>
          </a:p>
          <a:p>
            <a:pPr lvl="1"/>
            <a:r>
              <a:rPr lang="en-US" altLang="nl-NL" dirty="0"/>
              <a:t>Makes tracking data available to Targeting through the </a:t>
            </a:r>
            <a:r>
              <a:rPr lang="en-US" altLang="nl-NL" i="1" dirty="0"/>
              <a:t>Track Tag Counts</a:t>
            </a:r>
            <a:r>
              <a:rPr lang="en-US" altLang="nl-NL" dirty="0"/>
              <a:t> collector.</a:t>
            </a:r>
          </a:p>
          <a:p>
            <a:r>
              <a:rPr lang="en-US" altLang="nl-NL" dirty="0"/>
              <a:t>Tracking is available in combination with </a:t>
            </a:r>
            <a:r>
              <a:rPr lang="en-US" altLang="nl-NL" dirty="0" err="1"/>
              <a:t>Backbase</a:t>
            </a:r>
            <a:r>
              <a:rPr lang="en-US" altLang="nl-NL" dirty="0"/>
              <a:t> </a:t>
            </a:r>
            <a:r>
              <a:rPr lang="en-US" altLang="nl-NL" dirty="0" smtClean="0"/>
              <a:t>CXP </a:t>
            </a:r>
            <a:r>
              <a:rPr lang="en-US" altLang="nl-NL" dirty="0"/>
              <a:t>Foundation or stand-alone.</a:t>
            </a:r>
          </a:p>
          <a:p>
            <a:r>
              <a:rPr lang="en-US" altLang="nl-NL" dirty="0"/>
              <a:t>Tracking is disabled by default.</a:t>
            </a:r>
            <a:endParaRPr lang="nl-NL" altLang="nl-NL" dirty="0"/>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13</a:t>
            </a:fld>
            <a:endParaRPr lang="en-US" dirty="0"/>
          </a:p>
        </p:txBody>
      </p:sp>
    </p:spTree>
    <p:extLst>
      <p:ext uri="{BB962C8B-B14F-4D97-AF65-F5344CB8AC3E}">
        <p14:creationId xmlns="" xmlns:p14="http://schemas.microsoft.com/office/powerpoint/2010/main" val="4216946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Tracking Tags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14</a:t>
            </a:fld>
            <a:endParaRPr lang="en-US" dirty="0"/>
          </a:p>
        </p:txBody>
      </p:sp>
      <p:sp>
        <p:nvSpPr>
          <p:cNvPr id="7" name="Content Placeholder 2"/>
          <p:cNvSpPr txBox="1">
            <a:spLocks/>
          </p:cNvSpPr>
          <p:nvPr/>
        </p:nvSpPr>
        <p:spPr>
          <a:xfrm>
            <a:off x="1723067" y="980728"/>
            <a:ext cx="5715750" cy="280544"/>
          </a:xfrm>
          <a:prstGeom prst="rect">
            <a:avLst/>
          </a:prstGeom>
        </p:spPr>
        <p:txBody>
          <a:bodyPr/>
          <a:lstStyle/>
          <a:p>
            <a:pPr marL="381000" indent="-381000" algn="ctr" defTabSz="914400" eaLnBrk="0" hangingPunct="0">
              <a:lnSpc>
                <a:spcPct val="80000"/>
              </a:lnSpc>
              <a:spcBef>
                <a:spcPts val="2400"/>
              </a:spcBef>
              <a:buClr>
                <a:srgbClr val="D90B00"/>
              </a:buClr>
              <a:buSzPct val="150000"/>
              <a:buFont typeface="Times New Roman" pitchFamily="18" charset="0"/>
              <a:buNone/>
              <a:defRPr/>
            </a:pPr>
            <a:r>
              <a:rPr lang="nl-NL" sz="2000" kern="0" dirty="0">
                <a:solidFill>
                  <a:srgbClr val="2A261F"/>
                </a:solidFill>
                <a:latin typeface="Roboto Light" pitchFamily="2" charset="0"/>
                <a:ea typeface="Roboto Light" pitchFamily="2" charset="0"/>
                <a:cs typeface="MS PGothic" charset="0"/>
                <a:sym typeface="Arial" pitchFamily="34" charset="0"/>
              </a:rPr>
              <a:t>Tracking tags saved to the database</a:t>
            </a:r>
          </a:p>
        </p:txBody>
      </p:sp>
      <p:sp>
        <p:nvSpPr>
          <p:cNvPr id="8" name="Content Placeholder 2"/>
          <p:cNvSpPr txBox="1">
            <a:spLocks/>
          </p:cNvSpPr>
          <p:nvPr/>
        </p:nvSpPr>
        <p:spPr>
          <a:xfrm>
            <a:off x="1738232" y="4005064"/>
            <a:ext cx="5685420" cy="330046"/>
          </a:xfrm>
          <a:prstGeom prst="rect">
            <a:avLst/>
          </a:prstGeom>
        </p:spPr>
        <p:txBody>
          <a:bodyPr/>
          <a:lstStyle/>
          <a:p>
            <a:pPr marL="381000" indent="-381000" algn="ctr" defTabSz="914400" eaLnBrk="0" hangingPunct="0">
              <a:lnSpc>
                <a:spcPct val="80000"/>
              </a:lnSpc>
              <a:spcBef>
                <a:spcPts val="2400"/>
              </a:spcBef>
              <a:buClr>
                <a:srgbClr val="D90B00"/>
              </a:buClr>
              <a:buSzPct val="150000"/>
              <a:buFont typeface="Times New Roman" pitchFamily="18" charset="0"/>
              <a:buNone/>
              <a:defRPr/>
            </a:pPr>
            <a:r>
              <a:rPr lang="nl-NL" sz="2000" kern="0" dirty="0">
                <a:solidFill>
                  <a:srgbClr val="2A261F"/>
                </a:solidFill>
                <a:latin typeface="Roboto Light" pitchFamily="2" charset="0"/>
                <a:ea typeface="Roboto Light" pitchFamily="2" charset="0"/>
                <a:cs typeface="MS PGothic" charset="0"/>
                <a:sym typeface="Arial" pitchFamily="34" charset="0"/>
              </a:rPr>
              <a:t>Tracking tags saved to the client session</a:t>
            </a:r>
          </a:p>
        </p:txBody>
      </p:sp>
      <p:grpSp>
        <p:nvGrpSpPr>
          <p:cNvPr id="3" name="Group 2"/>
          <p:cNvGrpSpPr/>
          <p:nvPr/>
        </p:nvGrpSpPr>
        <p:grpSpPr>
          <a:xfrm>
            <a:off x="4478744" y="1355401"/>
            <a:ext cx="1537211" cy="2067587"/>
            <a:chOff x="8460432" y="1013186"/>
            <a:chExt cx="1981041" cy="2664549"/>
          </a:xfrm>
        </p:grpSpPr>
        <p:sp>
          <p:nvSpPr>
            <p:cNvPr id="9" name="Rounded Rectangle 8"/>
            <p:cNvSpPr/>
            <p:nvPr/>
          </p:nvSpPr>
          <p:spPr bwMode="auto">
            <a:xfrm>
              <a:off x="8460432" y="1013186"/>
              <a:ext cx="1981041" cy="2664549"/>
            </a:xfrm>
            <a:custGeom>
              <a:avLst/>
              <a:gdLst>
                <a:gd name="connsiteX0" fmla="*/ 0 w 1508636"/>
                <a:gd name="connsiteY0" fmla="*/ 0 h 2029487"/>
                <a:gd name="connsiteX1" fmla="*/ 1508636 w 1508636"/>
                <a:gd name="connsiteY1" fmla="*/ 0 h 2029487"/>
                <a:gd name="connsiteX2" fmla="*/ 1508636 w 1508636"/>
                <a:gd name="connsiteY2" fmla="*/ 2029487 h 2029487"/>
                <a:gd name="connsiteX3" fmla="*/ 0 w 1508636"/>
                <a:gd name="connsiteY3" fmla="*/ 2029487 h 2029487"/>
                <a:gd name="connsiteX4" fmla="*/ 0 w 1508636"/>
                <a:gd name="connsiteY4" fmla="*/ 0 h 2029487"/>
                <a:gd name="connsiteX0" fmla="*/ 0 w 1537211"/>
                <a:gd name="connsiteY0" fmla="*/ 38100 h 2067587"/>
                <a:gd name="connsiteX1" fmla="*/ 1537211 w 1537211"/>
                <a:gd name="connsiteY1" fmla="*/ 0 h 2067587"/>
                <a:gd name="connsiteX2" fmla="*/ 1508636 w 1537211"/>
                <a:gd name="connsiteY2" fmla="*/ 2067587 h 2067587"/>
                <a:gd name="connsiteX3" fmla="*/ 0 w 1537211"/>
                <a:gd name="connsiteY3" fmla="*/ 2067587 h 2067587"/>
                <a:gd name="connsiteX4" fmla="*/ 0 w 1537211"/>
                <a:gd name="connsiteY4" fmla="*/ 38100 h 20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211" h="2067587">
                  <a:moveTo>
                    <a:pt x="0" y="38100"/>
                  </a:moveTo>
                  <a:lnTo>
                    <a:pt x="1537211" y="0"/>
                  </a:lnTo>
                  <a:lnTo>
                    <a:pt x="1508636" y="2067587"/>
                  </a:lnTo>
                  <a:lnTo>
                    <a:pt x="0" y="2067587"/>
                  </a:lnTo>
                  <a:lnTo>
                    <a:pt x="0" y="3810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rot="0" spcFirstLastPara="0" vertOverflow="overflow" horzOverflow="overflow" vert="horz" wrap="none" lIns="91440" tIns="108000" rIns="91440" bIns="45720" numCol="1" spcCol="0" rtlCol="0" fromWordArt="0" anchor="t" anchorCtr="0" forceAA="0" compatLnSpc="1">
              <a:prstTxWarp prst="textNoShape">
                <a:avLst/>
              </a:prstTxWarp>
              <a:noAutofit/>
            </a:bodyPr>
            <a:lstStyle/>
            <a:p>
              <a:pPr algn="ctr"/>
              <a:r>
                <a:rPr lang="en-US" dirty="0" err="1" smtClean="0">
                  <a:solidFill>
                    <a:schemeClr val="tx2">
                      <a:lumMod val="90000"/>
                      <a:lumOff val="10000"/>
                    </a:schemeClr>
                  </a:solidFill>
                  <a:latin typeface="Roboto Light"/>
                </a:rPr>
                <a:t>Backbase</a:t>
              </a:r>
              <a:r>
                <a:rPr lang="en-US" dirty="0" smtClean="0">
                  <a:solidFill>
                    <a:schemeClr val="tx2">
                      <a:lumMod val="90000"/>
                      <a:lumOff val="10000"/>
                    </a:schemeClr>
                  </a:solidFill>
                  <a:latin typeface="Roboto Light"/>
                </a:rPr>
                <a:t> </a:t>
              </a:r>
            </a:p>
            <a:p>
              <a:pPr algn="ctr"/>
              <a:r>
                <a:rPr lang="en-US" dirty="0" smtClean="0">
                  <a:solidFill>
                    <a:schemeClr val="tx2">
                      <a:lumMod val="90000"/>
                      <a:lumOff val="10000"/>
                    </a:schemeClr>
                  </a:solidFill>
                  <a:latin typeface="Roboto Light"/>
                </a:rPr>
                <a:t>CXP Server</a:t>
              </a:r>
              <a:endParaRPr lang="en-US" dirty="0">
                <a:solidFill>
                  <a:schemeClr val="tx2">
                    <a:lumMod val="90000"/>
                    <a:lumOff val="10000"/>
                  </a:schemeClr>
                </a:solidFill>
                <a:latin typeface="Roboto Light"/>
              </a:endParaRPr>
            </a:p>
          </p:txBody>
        </p:sp>
        <p:sp>
          <p:nvSpPr>
            <p:cNvPr id="10" name="Rectangle 9"/>
            <p:cNvSpPr/>
            <p:nvPr/>
          </p:nvSpPr>
          <p:spPr bwMode="auto">
            <a:xfrm>
              <a:off x="8728879" y="2024355"/>
              <a:ext cx="1407321" cy="475378"/>
            </a:xfrm>
            <a:prstGeom prst="rect">
              <a:avLst/>
            </a:pr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smtClean="0">
                  <a:latin typeface="Roboto Light"/>
                </a:rPr>
                <a:t>Targeting</a:t>
              </a:r>
              <a:endParaRPr lang="en-US" sz="1600" dirty="0">
                <a:latin typeface="Roboto Light"/>
              </a:endParaRPr>
            </a:p>
          </p:txBody>
        </p:sp>
        <p:sp>
          <p:nvSpPr>
            <p:cNvPr id="11" name="Rectangle 10"/>
            <p:cNvSpPr/>
            <p:nvPr/>
          </p:nvSpPr>
          <p:spPr bwMode="auto">
            <a:xfrm>
              <a:off x="8728878" y="2852936"/>
              <a:ext cx="1407321" cy="475378"/>
            </a:xfrm>
            <a:prstGeom prst="rect">
              <a:avLst/>
            </a:pr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smtClean="0">
                  <a:latin typeface="Roboto Light"/>
                </a:rPr>
                <a:t>Tracking</a:t>
              </a:r>
              <a:endParaRPr lang="en-US" sz="1600" dirty="0">
                <a:latin typeface="Roboto Light"/>
              </a:endParaRPr>
            </a:p>
          </p:txBody>
        </p:sp>
      </p:grpSp>
      <p:cxnSp>
        <p:nvCxnSpPr>
          <p:cNvPr id="19" name="Straight Arrow Connector 18"/>
          <p:cNvCxnSpPr/>
          <p:nvPr/>
        </p:nvCxnSpPr>
        <p:spPr>
          <a:xfrm>
            <a:off x="3424865" y="2867316"/>
            <a:ext cx="1053877"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424868" y="2561229"/>
            <a:ext cx="1053876"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10" idx="3"/>
            <a:endCxn id="12" idx="1"/>
          </p:cNvCxnSpPr>
          <p:nvPr/>
        </p:nvCxnSpPr>
        <p:spPr>
          <a:xfrm>
            <a:off x="5779074" y="2324467"/>
            <a:ext cx="1610823" cy="154936"/>
          </a:xfrm>
          <a:prstGeom prst="bentConnector2">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1425135" y="1656941"/>
            <a:ext cx="1999729" cy="1766047"/>
            <a:chOff x="1006520" y="1373880"/>
            <a:chExt cx="2391114" cy="2111696"/>
          </a:xfrm>
        </p:grpSpPr>
        <p:sp>
          <p:nvSpPr>
            <p:cNvPr id="14" name="Rounded Rectangle 13"/>
            <p:cNvSpPr/>
            <p:nvPr/>
          </p:nvSpPr>
          <p:spPr bwMode="auto">
            <a:xfrm>
              <a:off x="1006520" y="1373880"/>
              <a:ext cx="2391114" cy="2111696"/>
            </a:xfrm>
            <a:custGeom>
              <a:avLst/>
              <a:gdLst>
                <a:gd name="connsiteX0" fmla="*/ 0 w 1957198"/>
                <a:gd name="connsiteY0" fmla="*/ 0 h 1723517"/>
                <a:gd name="connsiteX1" fmla="*/ 1957198 w 1957198"/>
                <a:gd name="connsiteY1" fmla="*/ 0 h 1723517"/>
                <a:gd name="connsiteX2" fmla="*/ 1957198 w 1957198"/>
                <a:gd name="connsiteY2" fmla="*/ 1723517 h 1723517"/>
                <a:gd name="connsiteX3" fmla="*/ 0 w 1957198"/>
                <a:gd name="connsiteY3" fmla="*/ 1723517 h 1723517"/>
                <a:gd name="connsiteX4" fmla="*/ 0 w 1957198"/>
                <a:gd name="connsiteY4" fmla="*/ 0 h 1723517"/>
                <a:gd name="connsiteX0" fmla="*/ 0 w 1999729"/>
                <a:gd name="connsiteY0" fmla="*/ 0 h 1766047"/>
                <a:gd name="connsiteX1" fmla="*/ 1999729 w 1999729"/>
                <a:gd name="connsiteY1" fmla="*/ 42530 h 1766047"/>
                <a:gd name="connsiteX2" fmla="*/ 1999729 w 1999729"/>
                <a:gd name="connsiteY2" fmla="*/ 1766047 h 1766047"/>
                <a:gd name="connsiteX3" fmla="*/ 42531 w 1999729"/>
                <a:gd name="connsiteY3" fmla="*/ 1766047 h 1766047"/>
                <a:gd name="connsiteX4" fmla="*/ 0 w 1999729"/>
                <a:gd name="connsiteY4" fmla="*/ 0 h 1766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9729" h="1766047">
                  <a:moveTo>
                    <a:pt x="0" y="0"/>
                  </a:moveTo>
                  <a:lnTo>
                    <a:pt x="1999729" y="42530"/>
                  </a:lnTo>
                  <a:lnTo>
                    <a:pt x="1999729" y="1766047"/>
                  </a:lnTo>
                  <a:lnTo>
                    <a:pt x="42531" y="1766047"/>
                  </a:lnTo>
                  <a:lnTo>
                    <a:pt x="0" y="0"/>
                  </a:lnTo>
                  <a:close/>
                </a:path>
              </a:pathLst>
            </a:custGeom>
            <a:noFill/>
            <a:ln w="3175" cap="flat" cmpd="sng" algn="ctr">
              <a:solidFill>
                <a:schemeClr val="bg1">
                  <a:lumMod val="65000"/>
                </a:schemeClr>
              </a:solidFill>
              <a:prstDash val="solid"/>
              <a:round/>
              <a:headEnd type="none" w="med" len="med"/>
              <a:tailEnd type="none" w="med" len="med"/>
            </a:ln>
            <a:effectLst/>
          </p:spPr>
          <p:txBody>
            <a:bodyPr vert="horz" wrap="none" lIns="91440" tIns="72000" rIns="91440" bIns="45720" numCol="1" rtlCol="0" anchor="t" anchorCtr="0" compatLnSpc="1">
              <a:prstTxWarp prst="textNoShape">
                <a:avLst/>
              </a:prstTxWarp>
            </a:bodyPr>
            <a:lstStyle/>
            <a:p>
              <a:pPr algn="ctr"/>
              <a:r>
                <a:rPr lang="en-US" sz="1400" dirty="0" smtClean="0">
                  <a:latin typeface="Roboto Light"/>
                </a:rPr>
                <a:t>Client</a:t>
              </a:r>
              <a:endParaRPr lang="en-US" dirty="0">
                <a:latin typeface="Roboto Light"/>
              </a:endParaRPr>
            </a:p>
          </p:txBody>
        </p:sp>
        <p:pic>
          <p:nvPicPr>
            <p:cNvPr id="13"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691680" y="1931786"/>
              <a:ext cx="1436687" cy="113589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387381" y="2084186"/>
              <a:ext cx="1436687" cy="113589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50505" y="2262044"/>
              <a:ext cx="1436687" cy="113589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grpSp>
        <p:nvGrpSpPr>
          <p:cNvPr id="2058" name="Group 2057"/>
          <p:cNvGrpSpPr/>
          <p:nvPr/>
        </p:nvGrpSpPr>
        <p:grpSpPr>
          <a:xfrm>
            <a:off x="6808203" y="2479403"/>
            <a:ext cx="1188176" cy="1010936"/>
            <a:chOff x="7213366" y="2648904"/>
            <a:chExt cx="1420725" cy="1208796"/>
          </a:xfrm>
        </p:grpSpPr>
        <p:sp>
          <p:nvSpPr>
            <p:cNvPr id="12" name="Can 11"/>
            <p:cNvSpPr/>
            <p:nvPr/>
          </p:nvSpPr>
          <p:spPr bwMode="auto">
            <a:xfrm>
              <a:off x="7213366" y="2648904"/>
              <a:ext cx="1391082" cy="1208796"/>
            </a:xfrm>
            <a:prstGeom prst="can">
              <a:avLst/>
            </a:pr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1600" dirty="0" smtClean="0">
                  <a:solidFill>
                    <a:schemeClr val="bg1"/>
                  </a:solidFill>
                  <a:latin typeface="Roboto Light"/>
                </a:rPr>
                <a:t>Database</a:t>
              </a:r>
              <a:endParaRPr lang="en-US" sz="1600" dirty="0">
                <a:solidFill>
                  <a:schemeClr val="bg1"/>
                </a:solidFill>
                <a:latin typeface="Roboto Light"/>
              </a:endParaRPr>
            </a:p>
          </p:txBody>
        </p:sp>
        <p:grpSp>
          <p:nvGrpSpPr>
            <p:cNvPr id="50" name="Group 49"/>
            <p:cNvGrpSpPr/>
            <p:nvPr/>
          </p:nvGrpSpPr>
          <p:grpSpPr>
            <a:xfrm>
              <a:off x="7267599" y="3371014"/>
              <a:ext cx="467876" cy="417022"/>
              <a:chOff x="2050643" y="3317854"/>
              <a:chExt cx="467876" cy="417022"/>
            </a:xfrm>
          </p:grpSpPr>
          <p:pic>
            <p:nvPicPr>
              <p:cNvPr id="51"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2050643" y="3317854"/>
                <a:ext cx="417022" cy="417022"/>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rot="1894302">
                <a:off x="2100286" y="3443760"/>
                <a:ext cx="418233" cy="202408"/>
              </a:xfrm>
              <a:prstGeom prst="rect">
                <a:avLst/>
              </a:prstGeom>
              <a:noFill/>
            </p:spPr>
            <p:txBody>
              <a:bodyPr wrap="none" rtlCol="0">
                <a:spAutoFit/>
              </a:bodyPr>
              <a:lstStyle/>
              <a:p>
                <a:pPr algn="r"/>
                <a:r>
                  <a:rPr lang="en-US" sz="500" dirty="0" smtClean="0">
                    <a:latin typeface="Roboto Light"/>
                    <a:cs typeface="Roboto Light"/>
                  </a:rPr>
                  <a:t>Tag A</a:t>
                </a:r>
              </a:p>
            </p:txBody>
          </p:sp>
        </p:grpSp>
        <p:grpSp>
          <p:nvGrpSpPr>
            <p:cNvPr id="53" name="Group 52"/>
            <p:cNvGrpSpPr/>
            <p:nvPr/>
          </p:nvGrpSpPr>
          <p:grpSpPr>
            <a:xfrm>
              <a:off x="7728976" y="3360144"/>
              <a:ext cx="458565" cy="417022"/>
              <a:chOff x="2385765" y="3115561"/>
              <a:chExt cx="458565" cy="417022"/>
            </a:xfrm>
          </p:grpSpPr>
          <p:pic>
            <p:nvPicPr>
              <p:cNvPr id="54"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2385765" y="3115561"/>
                <a:ext cx="417022" cy="417022"/>
              </a:xfrm>
              <a:prstGeom prst="rect">
                <a:avLst/>
              </a:prstGeom>
              <a:noFill/>
              <a:extLst>
                <a:ext uri="{909E8E84-426E-40DD-AFC4-6F175D3DCCD1}">
                  <a14:hiddenFill xmlns="" xmlns:a14="http://schemas.microsoft.com/office/drawing/2010/main">
                    <a:solidFill>
                      <a:srgbClr val="FFFFFF"/>
                    </a:solidFill>
                  </a14:hiddenFill>
                </a:ext>
              </a:extLst>
            </p:spPr>
          </p:pic>
          <p:sp>
            <p:nvSpPr>
              <p:cNvPr id="55" name="TextBox 54"/>
              <p:cNvSpPr txBox="1"/>
              <p:nvPr/>
            </p:nvSpPr>
            <p:spPr>
              <a:xfrm rot="1894302">
                <a:off x="2426097" y="3248056"/>
                <a:ext cx="418233" cy="202408"/>
              </a:xfrm>
              <a:prstGeom prst="rect">
                <a:avLst/>
              </a:prstGeom>
              <a:noFill/>
            </p:spPr>
            <p:txBody>
              <a:bodyPr wrap="none" rtlCol="0">
                <a:spAutoFit/>
              </a:bodyPr>
              <a:lstStyle/>
              <a:p>
                <a:pPr algn="r"/>
                <a:r>
                  <a:rPr lang="en-US" sz="500" dirty="0" smtClean="0">
                    <a:latin typeface="Roboto Light"/>
                    <a:cs typeface="Roboto Light"/>
                  </a:rPr>
                  <a:t>Tag B</a:t>
                </a:r>
              </a:p>
            </p:txBody>
          </p:sp>
        </p:grpSp>
        <p:grpSp>
          <p:nvGrpSpPr>
            <p:cNvPr id="56" name="Group 55"/>
            <p:cNvGrpSpPr/>
            <p:nvPr/>
          </p:nvGrpSpPr>
          <p:grpSpPr>
            <a:xfrm>
              <a:off x="8172400" y="3356992"/>
              <a:ext cx="461691" cy="417022"/>
              <a:chOff x="2668488" y="2901543"/>
              <a:chExt cx="461691" cy="417022"/>
            </a:xfrm>
          </p:grpSpPr>
          <p:pic>
            <p:nvPicPr>
              <p:cNvPr id="57"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2668488" y="2901543"/>
                <a:ext cx="417022" cy="417022"/>
              </a:xfrm>
              <a:prstGeom prst="rect">
                <a:avLst/>
              </a:prstGeom>
              <a:noFill/>
              <a:extLst>
                <a:ext uri="{909E8E84-426E-40DD-AFC4-6F175D3DCCD1}">
                  <a14:hiddenFill xmlns="" xmlns:a14="http://schemas.microsoft.com/office/drawing/2010/main">
                    <a:solidFill>
                      <a:srgbClr val="FFFFFF"/>
                    </a:solidFill>
                  </a14:hiddenFill>
                </a:ext>
              </a:extLst>
            </p:spPr>
          </p:pic>
          <p:sp>
            <p:nvSpPr>
              <p:cNvPr id="58" name="TextBox 57"/>
              <p:cNvSpPr txBox="1"/>
              <p:nvPr/>
            </p:nvSpPr>
            <p:spPr>
              <a:xfrm rot="1894302">
                <a:off x="2710029" y="3038697"/>
                <a:ext cx="420150" cy="202408"/>
              </a:xfrm>
              <a:prstGeom prst="rect">
                <a:avLst/>
              </a:prstGeom>
              <a:noFill/>
            </p:spPr>
            <p:txBody>
              <a:bodyPr wrap="none" rtlCol="0">
                <a:spAutoFit/>
              </a:bodyPr>
              <a:lstStyle/>
              <a:p>
                <a:pPr algn="r"/>
                <a:r>
                  <a:rPr lang="en-US" sz="500" dirty="0" smtClean="0">
                    <a:latin typeface="Roboto Light"/>
                    <a:cs typeface="Roboto Light"/>
                  </a:rPr>
                  <a:t>Tag C</a:t>
                </a:r>
              </a:p>
            </p:txBody>
          </p:sp>
        </p:grpSp>
      </p:grpSp>
      <p:sp>
        <p:nvSpPr>
          <p:cNvPr id="63" name="Rectangle 62"/>
          <p:cNvSpPr/>
          <p:nvPr/>
        </p:nvSpPr>
        <p:spPr bwMode="auto">
          <a:xfrm>
            <a:off x="5920961" y="4423848"/>
            <a:ext cx="1546737" cy="2067587"/>
          </a:xfrm>
          <a:custGeom>
            <a:avLst/>
            <a:gdLst>
              <a:gd name="connsiteX0" fmla="*/ 0 w 1508637"/>
              <a:gd name="connsiteY0" fmla="*/ 0 h 2029487"/>
              <a:gd name="connsiteX1" fmla="*/ 1508637 w 1508637"/>
              <a:gd name="connsiteY1" fmla="*/ 0 h 2029487"/>
              <a:gd name="connsiteX2" fmla="*/ 1508637 w 1508637"/>
              <a:gd name="connsiteY2" fmla="*/ 2029487 h 2029487"/>
              <a:gd name="connsiteX3" fmla="*/ 0 w 1508637"/>
              <a:gd name="connsiteY3" fmla="*/ 2029487 h 2029487"/>
              <a:gd name="connsiteX4" fmla="*/ 0 w 1508637"/>
              <a:gd name="connsiteY4" fmla="*/ 0 h 2029487"/>
              <a:gd name="connsiteX0" fmla="*/ 0 w 1546737"/>
              <a:gd name="connsiteY0" fmla="*/ 0 h 2067587"/>
              <a:gd name="connsiteX1" fmla="*/ 1508637 w 1546737"/>
              <a:gd name="connsiteY1" fmla="*/ 0 h 2067587"/>
              <a:gd name="connsiteX2" fmla="*/ 1546737 w 1546737"/>
              <a:gd name="connsiteY2" fmla="*/ 2067587 h 2067587"/>
              <a:gd name="connsiteX3" fmla="*/ 0 w 1546737"/>
              <a:gd name="connsiteY3" fmla="*/ 2029487 h 2067587"/>
              <a:gd name="connsiteX4" fmla="*/ 0 w 1546737"/>
              <a:gd name="connsiteY4" fmla="*/ 0 h 20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737" h="2067587">
                <a:moveTo>
                  <a:pt x="0" y="0"/>
                </a:moveTo>
                <a:lnTo>
                  <a:pt x="1508637" y="0"/>
                </a:lnTo>
                <a:lnTo>
                  <a:pt x="1546737" y="2067587"/>
                </a:lnTo>
                <a:lnTo>
                  <a:pt x="0" y="2029487"/>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rot="0" spcFirstLastPara="0" vertOverflow="overflow" horzOverflow="overflow" vert="horz" wrap="none" lIns="91440" tIns="72000" rIns="91440" bIns="45720" numCol="1" spcCol="0" rtlCol="0" fromWordArt="0" anchor="t" anchorCtr="0" forceAA="0" compatLnSpc="1">
            <a:prstTxWarp prst="textNoShape">
              <a:avLst/>
            </a:prstTxWarp>
            <a:noAutofit/>
          </a:bodyPr>
          <a:lstStyle/>
          <a:p>
            <a:pPr algn="ctr"/>
            <a:r>
              <a:rPr lang="en-US" dirty="0" err="1" smtClean="0">
                <a:solidFill>
                  <a:schemeClr val="tx2">
                    <a:lumMod val="90000"/>
                    <a:lumOff val="10000"/>
                  </a:schemeClr>
                </a:solidFill>
                <a:latin typeface="Roboto Light"/>
              </a:rPr>
              <a:t>Backbase</a:t>
            </a:r>
            <a:r>
              <a:rPr lang="en-US" dirty="0" smtClean="0">
                <a:solidFill>
                  <a:schemeClr val="tx2">
                    <a:lumMod val="90000"/>
                    <a:lumOff val="10000"/>
                  </a:schemeClr>
                </a:solidFill>
                <a:latin typeface="Roboto Light"/>
              </a:rPr>
              <a:t> </a:t>
            </a:r>
          </a:p>
          <a:p>
            <a:pPr algn="ctr"/>
            <a:r>
              <a:rPr lang="en-US" dirty="0" smtClean="0">
                <a:solidFill>
                  <a:schemeClr val="tx2">
                    <a:lumMod val="90000"/>
                    <a:lumOff val="10000"/>
                  </a:schemeClr>
                </a:solidFill>
                <a:latin typeface="Roboto Light"/>
              </a:rPr>
              <a:t>CXP Server</a:t>
            </a:r>
            <a:endParaRPr lang="en-US" dirty="0">
              <a:solidFill>
                <a:schemeClr val="tx2">
                  <a:lumMod val="90000"/>
                  <a:lumOff val="10000"/>
                </a:schemeClr>
              </a:solidFill>
              <a:latin typeface="Roboto Light"/>
            </a:endParaRPr>
          </a:p>
        </p:txBody>
      </p:sp>
      <p:sp>
        <p:nvSpPr>
          <p:cNvPr id="64" name="Rectangle 63"/>
          <p:cNvSpPr/>
          <p:nvPr/>
        </p:nvSpPr>
        <p:spPr bwMode="auto">
          <a:xfrm>
            <a:off x="6129266" y="5170376"/>
            <a:ext cx="1092027" cy="368875"/>
          </a:xfrm>
          <a:prstGeom prst="rect">
            <a:avLst/>
          </a:pr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smtClean="0">
                <a:latin typeface="Roboto Light"/>
              </a:rPr>
              <a:t>Targeting</a:t>
            </a:r>
            <a:endParaRPr lang="en-US" sz="1600" dirty="0">
              <a:latin typeface="Roboto Light"/>
            </a:endParaRPr>
          </a:p>
        </p:txBody>
      </p:sp>
      <p:sp>
        <p:nvSpPr>
          <p:cNvPr id="65" name="Rectangle 64"/>
          <p:cNvSpPr/>
          <p:nvPr/>
        </p:nvSpPr>
        <p:spPr bwMode="auto">
          <a:xfrm>
            <a:off x="6129265" y="5813322"/>
            <a:ext cx="1092027" cy="368875"/>
          </a:xfrm>
          <a:prstGeom prst="rect">
            <a:avLst/>
          </a:pr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smtClean="0">
                <a:latin typeface="Roboto Light"/>
              </a:rPr>
              <a:t>Tracking</a:t>
            </a:r>
            <a:endParaRPr lang="en-US" sz="1600" dirty="0">
              <a:latin typeface="Roboto Light"/>
            </a:endParaRPr>
          </a:p>
        </p:txBody>
      </p:sp>
      <p:sp>
        <p:nvSpPr>
          <p:cNvPr id="75" name="Rectangle 74"/>
          <p:cNvSpPr/>
          <p:nvPr/>
        </p:nvSpPr>
        <p:spPr bwMode="auto">
          <a:xfrm>
            <a:off x="1429566" y="4475695"/>
            <a:ext cx="1995299" cy="1761617"/>
          </a:xfrm>
          <a:custGeom>
            <a:avLst/>
            <a:gdLst>
              <a:gd name="connsiteX0" fmla="*/ 0 w 1957199"/>
              <a:gd name="connsiteY0" fmla="*/ 0 h 1723517"/>
              <a:gd name="connsiteX1" fmla="*/ 1957199 w 1957199"/>
              <a:gd name="connsiteY1" fmla="*/ 0 h 1723517"/>
              <a:gd name="connsiteX2" fmla="*/ 1957199 w 1957199"/>
              <a:gd name="connsiteY2" fmla="*/ 1723517 h 1723517"/>
              <a:gd name="connsiteX3" fmla="*/ 0 w 1957199"/>
              <a:gd name="connsiteY3" fmla="*/ 1723517 h 1723517"/>
              <a:gd name="connsiteX4" fmla="*/ 0 w 1957199"/>
              <a:gd name="connsiteY4" fmla="*/ 0 h 1723517"/>
              <a:gd name="connsiteX0" fmla="*/ 38100 w 1995299"/>
              <a:gd name="connsiteY0" fmla="*/ 0 h 1761617"/>
              <a:gd name="connsiteX1" fmla="*/ 1995299 w 1995299"/>
              <a:gd name="connsiteY1" fmla="*/ 0 h 1761617"/>
              <a:gd name="connsiteX2" fmla="*/ 1995299 w 1995299"/>
              <a:gd name="connsiteY2" fmla="*/ 1723517 h 1761617"/>
              <a:gd name="connsiteX3" fmla="*/ 0 w 1995299"/>
              <a:gd name="connsiteY3" fmla="*/ 1761617 h 1761617"/>
              <a:gd name="connsiteX4" fmla="*/ 38100 w 1995299"/>
              <a:gd name="connsiteY4" fmla="*/ 0 h 1761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299" h="1761617">
                <a:moveTo>
                  <a:pt x="38100" y="0"/>
                </a:moveTo>
                <a:lnTo>
                  <a:pt x="1995299" y="0"/>
                </a:lnTo>
                <a:lnTo>
                  <a:pt x="1995299" y="1723517"/>
                </a:lnTo>
                <a:lnTo>
                  <a:pt x="0" y="1761617"/>
                </a:lnTo>
                <a:lnTo>
                  <a:pt x="38100" y="0"/>
                </a:lnTo>
                <a:close/>
              </a:path>
            </a:pathLst>
          </a:custGeom>
          <a:noFill/>
          <a:ln w="317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1400" dirty="0" smtClean="0">
                <a:latin typeface="Roboto Light"/>
              </a:rPr>
              <a:t>Client</a:t>
            </a:r>
            <a:endParaRPr lang="en-US" dirty="0">
              <a:latin typeface="Roboto Light"/>
            </a:endParaRPr>
          </a:p>
        </p:txBody>
      </p:sp>
      <p:pic>
        <p:nvPicPr>
          <p:cNvPr id="7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98145" y="4899750"/>
            <a:ext cx="1201526" cy="9499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7"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743656" y="5027206"/>
            <a:ext cx="1201526" cy="9499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45551" y="5175951"/>
            <a:ext cx="1201526" cy="9499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9"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2490531" y="5815081"/>
            <a:ext cx="348763" cy="348763"/>
          </a:xfrm>
          <a:prstGeom prst="rect">
            <a:avLst/>
          </a:prstGeom>
          <a:noFill/>
          <a:extLst>
            <a:ext uri="{909E8E84-426E-40DD-AFC4-6F175D3DCCD1}">
              <a14:hiddenFill xmlns="" xmlns:a14="http://schemas.microsoft.com/office/drawing/2010/main">
                <a:solidFill>
                  <a:srgbClr val="FFFFFF"/>
                </a:solidFill>
              </a14:hiddenFill>
            </a:ext>
          </a:extLst>
        </p:spPr>
      </p:pic>
      <p:sp>
        <p:nvSpPr>
          <p:cNvPr id="80" name="TextBox 79"/>
          <p:cNvSpPr txBox="1"/>
          <p:nvPr/>
        </p:nvSpPr>
        <p:spPr>
          <a:xfrm rot="1894302">
            <a:off x="2532049" y="5920378"/>
            <a:ext cx="349775" cy="169277"/>
          </a:xfrm>
          <a:prstGeom prst="rect">
            <a:avLst/>
          </a:prstGeom>
          <a:noFill/>
        </p:spPr>
        <p:txBody>
          <a:bodyPr wrap="none" rtlCol="0">
            <a:spAutoFit/>
          </a:bodyPr>
          <a:lstStyle/>
          <a:p>
            <a:pPr algn="r"/>
            <a:r>
              <a:rPr lang="en-US" sz="500" dirty="0" smtClean="0">
                <a:latin typeface="Roboto Light"/>
                <a:cs typeface="Roboto Light"/>
              </a:rPr>
              <a:t>Tag A</a:t>
            </a:r>
          </a:p>
        </p:txBody>
      </p:sp>
      <p:pic>
        <p:nvPicPr>
          <p:cNvPr id="81"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2770800" y="5645900"/>
            <a:ext cx="348763" cy="348763"/>
          </a:xfrm>
          <a:prstGeom prst="rect">
            <a:avLst/>
          </a:prstGeom>
          <a:noFill/>
          <a:extLst>
            <a:ext uri="{909E8E84-426E-40DD-AFC4-6F175D3DCCD1}">
              <a14:hiddenFill xmlns="" xmlns:a14="http://schemas.microsoft.com/office/drawing/2010/main">
                <a:solidFill>
                  <a:srgbClr val="FFFFFF"/>
                </a:solidFill>
              </a14:hiddenFill>
            </a:ext>
          </a:extLst>
        </p:spPr>
      </p:pic>
      <p:sp>
        <p:nvSpPr>
          <p:cNvPr id="82" name="TextBox 81"/>
          <p:cNvSpPr txBox="1"/>
          <p:nvPr/>
        </p:nvSpPr>
        <p:spPr>
          <a:xfrm rot="1894302">
            <a:off x="2804531" y="5756708"/>
            <a:ext cx="349776" cy="169277"/>
          </a:xfrm>
          <a:prstGeom prst="rect">
            <a:avLst/>
          </a:prstGeom>
          <a:noFill/>
        </p:spPr>
        <p:txBody>
          <a:bodyPr wrap="none" rtlCol="0">
            <a:spAutoFit/>
          </a:bodyPr>
          <a:lstStyle/>
          <a:p>
            <a:pPr algn="r"/>
            <a:r>
              <a:rPr lang="en-US" sz="500" dirty="0" smtClean="0">
                <a:latin typeface="Roboto Light"/>
                <a:cs typeface="Roboto Light"/>
              </a:rPr>
              <a:t>Tag B</a:t>
            </a:r>
          </a:p>
        </p:txBody>
      </p:sp>
      <p:pic>
        <p:nvPicPr>
          <p:cNvPr id="83"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3007247" y="5466913"/>
            <a:ext cx="348763" cy="348763"/>
          </a:xfrm>
          <a:prstGeom prst="rect">
            <a:avLst/>
          </a:prstGeom>
          <a:noFill/>
          <a:extLst>
            <a:ext uri="{909E8E84-426E-40DD-AFC4-6F175D3DCCD1}">
              <a14:hiddenFill xmlns="" xmlns:a14="http://schemas.microsoft.com/office/drawing/2010/main">
                <a:solidFill>
                  <a:srgbClr val="FFFFFF"/>
                </a:solidFill>
              </a14:hiddenFill>
            </a:ext>
          </a:extLst>
        </p:spPr>
      </p:pic>
      <p:sp>
        <p:nvSpPr>
          <p:cNvPr id="84" name="TextBox 83"/>
          <p:cNvSpPr txBox="1"/>
          <p:nvPr/>
        </p:nvSpPr>
        <p:spPr>
          <a:xfrm rot="1894302">
            <a:off x="3041988" y="5581618"/>
            <a:ext cx="351378" cy="169277"/>
          </a:xfrm>
          <a:prstGeom prst="rect">
            <a:avLst/>
          </a:prstGeom>
          <a:noFill/>
        </p:spPr>
        <p:txBody>
          <a:bodyPr wrap="none" rtlCol="0">
            <a:spAutoFit/>
          </a:bodyPr>
          <a:lstStyle/>
          <a:p>
            <a:pPr algn="r"/>
            <a:r>
              <a:rPr lang="en-US" sz="500" dirty="0" smtClean="0">
                <a:latin typeface="Roboto Light"/>
                <a:cs typeface="Roboto Light"/>
              </a:rPr>
              <a:t>Tag C</a:t>
            </a:r>
          </a:p>
        </p:txBody>
      </p:sp>
      <p:cxnSp>
        <p:nvCxnSpPr>
          <p:cNvPr id="85" name="Straight Arrow Connector 84"/>
          <p:cNvCxnSpPr/>
          <p:nvPr/>
        </p:nvCxnSpPr>
        <p:spPr>
          <a:xfrm flipH="1">
            <a:off x="3424867" y="4941168"/>
            <a:ext cx="2496095"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4050561" y="5311550"/>
            <a:ext cx="1244704" cy="790292"/>
            <a:chOff x="4208246" y="5303004"/>
            <a:chExt cx="1244704" cy="790292"/>
          </a:xfrm>
        </p:grpSpPr>
        <p:grpSp>
          <p:nvGrpSpPr>
            <p:cNvPr id="2054" name="Group 2053"/>
            <p:cNvGrpSpPr/>
            <p:nvPr/>
          </p:nvGrpSpPr>
          <p:grpSpPr>
            <a:xfrm>
              <a:off x="4262337" y="5714590"/>
              <a:ext cx="391293" cy="348763"/>
              <a:chOff x="4169223" y="5702611"/>
              <a:chExt cx="467876" cy="417022"/>
            </a:xfrm>
          </p:grpSpPr>
          <p:pic>
            <p:nvPicPr>
              <p:cNvPr id="2050"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4169223" y="5702611"/>
                <a:ext cx="417022" cy="417022"/>
              </a:xfrm>
              <a:prstGeom prst="rect">
                <a:avLst/>
              </a:prstGeom>
              <a:noFill/>
              <a:extLst>
                <a:ext uri="{909E8E84-426E-40DD-AFC4-6F175D3DCCD1}">
                  <a14:hiddenFill xmlns="" xmlns:a14="http://schemas.microsoft.com/office/drawing/2010/main">
                    <a:solidFill>
                      <a:srgbClr val="FFFFFF"/>
                    </a:solidFill>
                  </a14:hiddenFill>
                </a:ext>
              </a:extLst>
            </p:spPr>
          </p:pic>
          <p:sp>
            <p:nvSpPr>
              <p:cNvPr id="2053" name="TextBox 2052"/>
              <p:cNvSpPr txBox="1"/>
              <p:nvPr/>
            </p:nvSpPr>
            <p:spPr>
              <a:xfrm rot="1894302">
                <a:off x="4218866" y="5828519"/>
                <a:ext cx="418233" cy="202407"/>
              </a:xfrm>
              <a:prstGeom prst="rect">
                <a:avLst/>
              </a:prstGeom>
              <a:noFill/>
            </p:spPr>
            <p:txBody>
              <a:bodyPr wrap="none" rtlCol="0">
                <a:spAutoFit/>
              </a:bodyPr>
              <a:lstStyle/>
              <a:p>
                <a:pPr algn="r"/>
                <a:r>
                  <a:rPr lang="en-US" sz="500" dirty="0" smtClean="0">
                    <a:latin typeface="Roboto Light"/>
                    <a:cs typeface="Roboto Light"/>
                  </a:rPr>
                  <a:t>Tag A</a:t>
                </a:r>
              </a:p>
            </p:txBody>
          </p:sp>
        </p:grpSp>
        <p:grpSp>
          <p:nvGrpSpPr>
            <p:cNvPr id="2055" name="Group 2054"/>
            <p:cNvGrpSpPr/>
            <p:nvPr/>
          </p:nvGrpSpPr>
          <p:grpSpPr>
            <a:xfrm>
              <a:off x="4659832" y="5732387"/>
              <a:ext cx="383507" cy="348763"/>
              <a:chOff x="4644515" y="5723892"/>
              <a:chExt cx="458566" cy="417022"/>
            </a:xfrm>
          </p:grpSpPr>
          <p:pic>
            <p:nvPicPr>
              <p:cNvPr id="35"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4644515" y="5723892"/>
                <a:ext cx="417022" cy="417022"/>
              </a:xfrm>
              <a:prstGeom prst="rect">
                <a:avLst/>
              </a:prstGeom>
              <a:noFill/>
              <a:extLst>
                <a:ext uri="{909E8E84-426E-40DD-AFC4-6F175D3DCCD1}">
                  <a14:hiddenFill xmlns="" xmlns:a14="http://schemas.microsoft.com/office/drawing/2010/main">
                    <a:solidFill>
                      <a:srgbClr val="FFFFFF"/>
                    </a:solidFill>
                  </a14:hiddenFill>
                </a:ext>
              </a:extLst>
            </p:spPr>
          </p:pic>
          <p:sp>
            <p:nvSpPr>
              <p:cNvPr id="45" name="TextBox 44"/>
              <p:cNvSpPr txBox="1"/>
              <p:nvPr/>
            </p:nvSpPr>
            <p:spPr>
              <a:xfrm rot="1894302">
                <a:off x="4684848" y="5856391"/>
                <a:ext cx="418233" cy="202407"/>
              </a:xfrm>
              <a:prstGeom prst="rect">
                <a:avLst/>
              </a:prstGeom>
              <a:noFill/>
            </p:spPr>
            <p:txBody>
              <a:bodyPr wrap="none" rtlCol="0">
                <a:spAutoFit/>
              </a:bodyPr>
              <a:lstStyle/>
              <a:p>
                <a:pPr algn="r"/>
                <a:r>
                  <a:rPr lang="en-US" sz="500" dirty="0" smtClean="0">
                    <a:latin typeface="Roboto Light"/>
                    <a:cs typeface="Roboto Light"/>
                  </a:rPr>
                  <a:t>Tag B</a:t>
                </a:r>
              </a:p>
            </p:txBody>
          </p:sp>
        </p:grpSp>
        <p:grpSp>
          <p:nvGrpSpPr>
            <p:cNvPr id="2056" name="Group 2055"/>
            <p:cNvGrpSpPr/>
            <p:nvPr/>
          </p:nvGrpSpPr>
          <p:grpSpPr>
            <a:xfrm>
              <a:off x="5035325" y="5734415"/>
              <a:ext cx="386120" cy="348763"/>
              <a:chOff x="5093505" y="5726317"/>
              <a:chExt cx="461691" cy="417022"/>
            </a:xfrm>
          </p:grpSpPr>
          <p:pic>
            <p:nvPicPr>
              <p:cNvPr id="36"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5093505" y="5726317"/>
                <a:ext cx="417022" cy="417022"/>
              </a:xfrm>
              <a:prstGeom prst="rect">
                <a:avLst/>
              </a:prstGeom>
              <a:noFill/>
              <a:extLst>
                <a:ext uri="{909E8E84-426E-40DD-AFC4-6F175D3DCCD1}">
                  <a14:hiddenFill xmlns="" xmlns:a14="http://schemas.microsoft.com/office/drawing/2010/main">
                    <a:solidFill>
                      <a:srgbClr val="FFFFFF"/>
                    </a:solidFill>
                  </a14:hiddenFill>
                </a:ext>
              </a:extLst>
            </p:spPr>
          </p:pic>
          <p:sp>
            <p:nvSpPr>
              <p:cNvPr id="46" name="TextBox 45"/>
              <p:cNvSpPr txBox="1"/>
              <p:nvPr/>
            </p:nvSpPr>
            <p:spPr>
              <a:xfrm rot="1894302">
                <a:off x="5135047" y="5863473"/>
                <a:ext cx="420149" cy="202407"/>
              </a:xfrm>
              <a:prstGeom prst="rect">
                <a:avLst/>
              </a:prstGeom>
              <a:noFill/>
            </p:spPr>
            <p:txBody>
              <a:bodyPr wrap="none" rtlCol="0">
                <a:spAutoFit/>
              </a:bodyPr>
              <a:lstStyle/>
              <a:p>
                <a:pPr algn="r"/>
                <a:r>
                  <a:rPr lang="en-US" sz="500" dirty="0" smtClean="0">
                    <a:latin typeface="Roboto Light"/>
                    <a:cs typeface="Roboto Light"/>
                  </a:rPr>
                  <a:t>Tag C</a:t>
                </a:r>
              </a:p>
            </p:txBody>
          </p:sp>
        </p:grpSp>
        <p:sp>
          <p:nvSpPr>
            <p:cNvPr id="89" name="Rectangle 88"/>
            <p:cNvSpPr/>
            <p:nvPr/>
          </p:nvSpPr>
          <p:spPr bwMode="auto">
            <a:xfrm>
              <a:off x="4208246" y="5303004"/>
              <a:ext cx="1244704" cy="790292"/>
            </a:xfrm>
            <a:prstGeom prst="rect">
              <a:avLst/>
            </a:prstGeom>
            <a:noFill/>
            <a:ln w="317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1200" dirty="0" err="1" smtClean="0">
                  <a:latin typeface="Roboto Light"/>
                </a:rPr>
                <a:t>BBTracking</a:t>
              </a:r>
              <a:endParaRPr lang="en-US" sz="1200" dirty="0" smtClean="0">
                <a:latin typeface="Roboto Light"/>
              </a:endParaRPr>
            </a:p>
            <a:p>
              <a:pPr algn="ctr"/>
              <a:r>
                <a:rPr lang="en-US" sz="1200" dirty="0" smtClean="0">
                  <a:latin typeface="Roboto Light"/>
                </a:rPr>
                <a:t>cookie</a:t>
              </a:r>
              <a:endParaRPr lang="en-US" sz="1200" dirty="0">
                <a:latin typeface="Roboto Light"/>
              </a:endParaRPr>
            </a:p>
          </p:txBody>
        </p:sp>
      </p:grpSp>
      <p:cxnSp>
        <p:nvCxnSpPr>
          <p:cNvPr id="2064" name="Straight Connector 2063"/>
          <p:cNvCxnSpPr>
            <a:endCxn id="89" idx="1"/>
          </p:cNvCxnSpPr>
          <p:nvPr/>
        </p:nvCxnSpPr>
        <p:spPr>
          <a:xfrm flipV="1">
            <a:off x="3424868" y="5706696"/>
            <a:ext cx="625693" cy="6445"/>
          </a:xfrm>
          <a:prstGeom prst="line">
            <a:avLst/>
          </a:prstGeom>
          <a:ln>
            <a:solidFill>
              <a:srgbClr val="474747"/>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6" name="Straight Connector 2065"/>
          <p:cNvCxnSpPr>
            <a:stCxn id="89" idx="3"/>
          </p:cNvCxnSpPr>
          <p:nvPr/>
        </p:nvCxnSpPr>
        <p:spPr>
          <a:xfrm>
            <a:off x="5295265" y="5706696"/>
            <a:ext cx="625699" cy="6445"/>
          </a:xfrm>
          <a:prstGeom prst="line">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5779075" y="2996952"/>
            <a:ext cx="1053878"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68"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2598672" y="3095896"/>
            <a:ext cx="348763" cy="348763"/>
          </a:xfrm>
          <a:prstGeom prst="rect">
            <a:avLst/>
          </a:prstGeom>
          <a:noFill/>
          <a:extLst>
            <a:ext uri="{909E8E84-426E-40DD-AFC4-6F175D3DCCD1}">
              <a14:hiddenFill xmlns="" xmlns:a14="http://schemas.microsoft.com/office/drawing/2010/main">
                <a:solidFill>
                  <a:srgbClr val="FFFFFF"/>
                </a:solidFill>
              </a14:hiddenFill>
            </a:ext>
          </a:extLst>
        </p:spPr>
      </p:pic>
      <p:sp>
        <p:nvSpPr>
          <p:cNvPr id="69" name="TextBox 68"/>
          <p:cNvSpPr txBox="1"/>
          <p:nvPr/>
        </p:nvSpPr>
        <p:spPr>
          <a:xfrm rot="1894302">
            <a:off x="2640190" y="3201193"/>
            <a:ext cx="349775" cy="169277"/>
          </a:xfrm>
          <a:prstGeom prst="rect">
            <a:avLst/>
          </a:prstGeom>
          <a:noFill/>
        </p:spPr>
        <p:txBody>
          <a:bodyPr wrap="none" rtlCol="0">
            <a:spAutoFit/>
          </a:bodyPr>
          <a:lstStyle/>
          <a:p>
            <a:pPr algn="r"/>
            <a:r>
              <a:rPr lang="en-US" sz="500" dirty="0" smtClean="0">
                <a:latin typeface="Roboto Light"/>
                <a:cs typeface="Roboto Light"/>
              </a:rPr>
              <a:t>Tag A</a:t>
            </a:r>
          </a:p>
        </p:txBody>
      </p:sp>
      <p:pic>
        <p:nvPicPr>
          <p:cNvPr id="70"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2878941" y="2926715"/>
            <a:ext cx="348763" cy="348763"/>
          </a:xfrm>
          <a:prstGeom prst="rect">
            <a:avLst/>
          </a:prstGeom>
          <a:noFill/>
          <a:extLst>
            <a:ext uri="{909E8E84-426E-40DD-AFC4-6F175D3DCCD1}">
              <a14:hiddenFill xmlns="" xmlns:a14="http://schemas.microsoft.com/office/drawing/2010/main">
                <a:solidFill>
                  <a:srgbClr val="FFFFFF"/>
                </a:solidFill>
              </a14:hiddenFill>
            </a:ext>
          </a:extLst>
        </p:spPr>
      </p:pic>
      <p:sp>
        <p:nvSpPr>
          <p:cNvPr id="71" name="TextBox 70"/>
          <p:cNvSpPr txBox="1"/>
          <p:nvPr/>
        </p:nvSpPr>
        <p:spPr>
          <a:xfrm rot="1894302">
            <a:off x="2912672" y="3037523"/>
            <a:ext cx="349776" cy="169277"/>
          </a:xfrm>
          <a:prstGeom prst="rect">
            <a:avLst/>
          </a:prstGeom>
          <a:noFill/>
        </p:spPr>
        <p:txBody>
          <a:bodyPr wrap="none" rtlCol="0">
            <a:spAutoFit/>
          </a:bodyPr>
          <a:lstStyle/>
          <a:p>
            <a:pPr algn="r"/>
            <a:r>
              <a:rPr lang="en-US" sz="500" dirty="0" smtClean="0">
                <a:latin typeface="Roboto Light"/>
                <a:cs typeface="Roboto Light"/>
              </a:rPr>
              <a:t>Tag B</a:t>
            </a:r>
          </a:p>
        </p:txBody>
      </p:sp>
      <p:pic>
        <p:nvPicPr>
          <p:cNvPr id="72" name="Picture 2" descr="C:\Users\davidm\Desktop\tag-xx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15438756">
            <a:off x="3115388" y="2747728"/>
            <a:ext cx="348763" cy="348763"/>
          </a:xfrm>
          <a:prstGeom prst="rect">
            <a:avLst/>
          </a:prstGeom>
          <a:noFill/>
          <a:extLst>
            <a:ext uri="{909E8E84-426E-40DD-AFC4-6F175D3DCCD1}">
              <a14:hiddenFill xmlns="" xmlns:a14="http://schemas.microsoft.com/office/drawing/2010/main">
                <a:solidFill>
                  <a:srgbClr val="FFFFFF"/>
                </a:solidFill>
              </a14:hiddenFill>
            </a:ext>
          </a:extLst>
        </p:spPr>
      </p:pic>
      <p:sp>
        <p:nvSpPr>
          <p:cNvPr id="73" name="TextBox 72"/>
          <p:cNvSpPr txBox="1"/>
          <p:nvPr/>
        </p:nvSpPr>
        <p:spPr>
          <a:xfrm rot="1894302">
            <a:off x="3150129" y="2862433"/>
            <a:ext cx="351378" cy="169277"/>
          </a:xfrm>
          <a:prstGeom prst="rect">
            <a:avLst/>
          </a:prstGeom>
          <a:noFill/>
        </p:spPr>
        <p:txBody>
          <a:bodyPr wrap="none" rtlCol="0">
            <a:spAutoFit/>
          </a:bodyPr>
          <a:lstStyle/>
          <a:p>
            <a:pPr algn="r"/>
            <a:r>
              <a:rPr lang="en-US" sz="500" dirty="0" smtClean="0">
                <a:latin typeface="Roboto Light"/>
                <a:cs typeface="Roboto Light"/>
              </a:rPr>
              <a:t>Tag C</a:t>
            </a:r>
          </a:p>
        </p:txBody>
      </p:sp>
    </p:spTree>
    <p:extLst>
      <p:ext uri="{BB962C8B-B14F-4D97-AF65-F5344CB8AC3E}">
        <p14:creationId xmlns="" xmlns:p14="http://schemas.microsoft.com/office/powerpoint/2010/main" val="3936862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Tracking Tags</a:t>
            </a:r>
            <a:endParaRPr lang="en-US" dirty="0"/>
          </a:p>
        </p:txBody>
      </p:sp>
      <p:sp>
        <p:nvSpPr>
          <p:cNvPr id="3" name="Content Placeholder 2"/>
          <p:cNvSpPr>
            <a:spLocks noGrp="1"/>
          </p:cNvSpPr>
          <p:nvPr>
            <p:ph sz="quarter" idx="14"/>
          </p:nvPr>
        </p:nvSpPr>
        <p:spPr/>
        <p:txBody>
          <a:bodyPr/>
          <a:lstStyle/>
          <a:p>
            <a:r>
              <a:rPr lang="en-US" altLang="nl-NL" dirty="0"/>
              <a:t>Tracking only records tags of special types.</a:t>
            </a:r>
          </a:p>
          <a:p>
            <a:endParaRPr lang="en-US" altLang="nl-NL" dirty="0"/>
          </a:p>
          <a:p>
            <a:r>
              <a:rPr lang="en-US" altLang="nl-NL" dirty="0"/>
              <a:t>These tag types need to be specified in the </a:t>
            </a:r>
            <a:r>
              <a:rPr lang="en-US" altLang="nl-NL" dirty="0" err="1"/>
              <a:t>trackingTagTypes</a:t>
            </a:r>
            <a:r>
              <a:rPr lang="en-US" altLang="nl-NL" dirty="0"/>
              <a:t> portal property.</a:t>
            </a:r>
          </a:p>
          <a:p>
            <a:pPr lvl="1"/>
            <a:r>
              <a:rPr lang="en-US" altLang="nl-NL" dirty="0"/>
              <a:t>Create a custom portal property named </a:t>
            </a:r>
            <a:r>
              <a:rPr lang="en-US" altLang="nl-NL" i="1" dirty="0" err="1"/>
              <a:t>trackingTagTypes</a:t>
            </a:r>
            <a:r>
              <a:rPr lang="en-US" altLang="nl-NL" dirty="0"/>
              <a:t> of a </a:t>
            </a:r>
            <a:r>
              <a:rPr lang="en-US" altLang="nl-NL" i="1" dirty="0"/>
              <a:t>string</a:t>
            </a:r>
            <a:r>
              <a:rPr lang="en-US" altLang="nl-NL" dirty="0"/>
              <a:t> data type. Set its value to a comma-separated list of tag types you want to track.</a:t>
            </a:r>
          </a:p>
          <a:p>
            <a:pPr lvl="1"/>
            <a:r>
              <a:rPr lang="en-US" altLang="nl-NL" dirty="0"/>
              <a:t>Assign </a:t>
            </a:r>
            <a:r>
              <a:rPr lang="en-US" altLang="nl-NL" i="1" dirty="0"/>
              <a:t>tags of these custom types</a:t>
            </a:r>
            <a:r>
              <a:rPr lang="en-US" altLang="nl-NL" dirty="0"/>
              <a:t> to portal elements. </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15</a:t>
            </a:fld>
            <a:endParaRPr lang="en-US" dirty="0"/>
          </a:p>
        </p:txBody>
      </p:sp>
    </p:spTree>
    <p:extLst>
      <p:ext uri="{BB962C8B-B14F-4D97-AF65-F5344CB8AC3E}">
        <p14:creationId xmlns="" xmlns:p14="http://schemas.microsoft.com/office/powerpoint/2010/main" val="3768862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16</a:t>
            </a:fld>
            <a:endParaRPr lang="en-US" dirty="0"/>
          </a:p>
        </p:txBody>
      </p:sp>
      <p:sp>
        <p:nvSpPr>
          <p:cNvPr id="2" name="Text Placeholder 1"/>
          <p:cNvSpPr>
            <a:spLocks noGrp="1"/>
          </p:cNvSpPr>
          <p:nvPr>
            <p:ph type="body" sz="quarter" idx="13"/>
          </p:nvPr>
        </p:nvSpPr>
        <p:spPr/>
        <p:txBody>
          <a:bodyPr/>
          <a:lstStyle/>
          <a:p>
            <a:r>
              <a:rPr lang="en-US" dirty="0" smtClean="0"/>
              <a:t>Demo</a:t>
            </a:r>
            <a:endParaRPr lang="en-US" dirty="0"/>
          </a:p>
        </p:txBody>
      </p:sp>
      <p:sp>
        <p:nvSpPr>
          <p:cNvPr id="3" name="Content Placeholder 2"/>
          <p:cNvSpPr>
            <a:spLocks noGrp="1"/>
          </p:cNvSpPr>
          <p:nvPr>
            <p:ph sz="quarter" idx="16"/>
          </p:nvPr>
        </p:nvSpPr>
        <p:spPr/>
        <p:txBody>
          <a:bodyPr/>
          <a:lstStyle/>
          <a:p>
            <a:pPr marL="342900" indent="-342900">
              <a:buClr>
                <a:schemeClr val="tx1">
                  <a:lumMod val="50000"/>
                  <a:lumOff val="50000"/>
                </a:schemeClr>
              </a:buClr>
              <a:buFont typeface="Wingdings" panose="05000000000000000000" pitchFamily="2" charset="2"/>
              <a:buChar char="§"/>
            </a:pPr>
            <a:r>
              <a:rPr lang="en-US" altLang="nl-NL" dirty="0"/>
              <a:t>Enable tracking in the </a:t>
            </a:r>
            <a:r>
              <a:rPr lang="en-US" altLang="nl-NL" i="1" dirty="0" err="1"/>
              <a:t>backbase.properties</a:t>
            </a:r>
            <a:r>
              <a:rPr lang="en-US" altLang="nl-NL" dirty="0"/>
              <a:t> file.</a:t>
            </a:r>
          </a:p>
          <a:p>
            <a:pPr marL="342900" indent="-342900">
              <a:buClr>
                <a:schemeClr val="tx1">
                  <a:lumMod val="50000"/>
                  <a:lumOff val="50000"/>
                </a:schemeClr>
              </a:buClr>
              <a:buFont typeface="Wingdings" panose="05000000000000000000" pitchFamily="2" charset="2"/>
              <a:buChar char="§"/>
            </a:pPr>
            <a:r>
              <a:rPr lang="en-US" altLang="nl-NL" dirty="0"/>
              <a:t>Start the portal server and create a new page in the training portal.</a:t>
            </a:r>
          </a:p>
          <a:p>
            <a:pPr marL="342900" indent="-342900">
              <a:buClr>
                <a:schemeClr val="tx1">
                  <a:lumMod val="50000"/>
                  <a:lumOff val="50000"/>
                </a:schemeClr>
              </a:buClr>
              <a:buFont typeface="Wingdings" panose="05000000000000000000" pitchFamily="2" charset="2"/>
              <a:buChar char="§"/>
            </a:pPr>
            <a:r>
              <a:rPr lang="en-US" altLang="nl-NL" dirty="0"/>
              <a:t>Go to Portal Explorer and create the </a:t>
            </a:r>
            <a:r>
              <a:rPr lang="en-US" altLang="nl-NL" i="1" dirty="0" err="1"/>
              <a:t>trackingTagTypes</a:t>
            </a:r>
            <a:r>
              <a:rPr lang="en-US" altLang="nl-NL" dirty="0"/>
              <a:t> property of the portal by assigning it a custom tag type you are going to use for tracking.</a:t>
            </a:r>
          </a:p>
          <a:p>
            <a:pPr marL="342900" indent="-342900">
              <a:buClr>
                <a:schemeClr val="tx1">
                  <a:lumMod val="50000"/>
                  <a:lumOff val="50000"/>
                </a:schemeClr>
              </a:buClr>
              <a:buFont typeface="Wingdings" panose="05000000000000000000" pitchFamily="2" charset="2"/>
              <a:buChar char="§"/>
            </a:pPr>
            <a:r>
              <a:rPr lang="en-US" altLang="nl-NL" dirty="0"/>
              <a:t>Tag your page with a tag of that type</a:t>
            </a:r>
            <a:r>
              <a:rPr lang="en-US" altLang="nl-NL" dirty="0" smtClean="0"/>
              <a:t>.</a:t>
            </a:r>
          </a:p>
          <a:p>
            <a:pPr marL="342900" indent="-342900">
              <a:buClr>
                <a:schemeClr val="tx1">
                  <a:lumMod val="50000"/>
                  <a:lumOff val="50000"/>
                </a:schemeClr>
              </a:buClr>
              <a:buFont typeface="Wingdings" panose="05000000000000000000" pitchFamily="2" charset="2"/>
              <a:buChar char="§"/>
            </a:pPr>
            <a:r>
              <a:rPr lang="en-US" altLang="nl-NL" dirty="0"/>
              <a:t>Go back to your pages, select the targeting container from the layouts tab and drag it onto the page.</a:t>
            </a:r>
          </a:p>
          <a:p>
            <a:pPr marL="342900" indent="-342900">
              <a:buClr>
                <a:schemeClr val="tx1">
                  <a:lumMod val="50000"/>
                  <a:lumOff val="50000"/>
                </a:schemeClr>
              </a:buClr>
              <a:buFont typeface="Wingdings" panose="05000000000000000000" pitchFamily="2" charset="2"/>
              <a:buChar char="§"/>
            </a:pPr>
            <a:r>
              <a:rPr lang="en-US" altLang="nl-NL" dirty="0"/>
              <a:t>Add an alternative and specify a condition using the </a:t>
            </a:r>
            <a:r>
              <a:rPr lang="en-US" altLang="nl-NL" i="1" dirty="0"/>
              <a:t>Track Tag Counts</a:t>
            </a:r>
            <a:r>
              <a:rPr lang="en-US" altLang="nl-NL" dirty="0"/>
              <a:t> collector. Select  your tag from the first dropdown, choose “is greater than” as a relational operator, and use a single-digit integer as the second operand.</a:t>
            </a:r>
          </a:p>
          <a:p>
            <a:pPr marL="342900" indent="-342900">
              <a:buClr>
                <a:schemeClr val="tx1">
                  <a:lumMod val="50000"/>
                  <a:lumOff val="50000"/>
                </a:schemeClr>
              </a:buClr>
              <a:buFont typeface="Wingdings" panose="05000000000000000000" pitchFamily="2" charset="2"/>
              <a:buChar char="§"/>
            </a:pPr>
            <a:r>
              <a:rPr lang="en-US" altLang="nl-NL" dirty="0"/>
              <a:t>Add an image viewer widget instance to each alternative but drag different images onto them.</a:t>
            </a:r>
          </a:p>
          <a:p>
            <a:pPr marL="342900" indent="-342900">
              <a:buClr>
                <a:schemeClr val="tx1">
                  <a:lumMod val="50000"/>
                  <a:lumOff val="50000"/>
                </a:schemeClr>
              </a:buClr>
              <a:buFont typeface="Wingdings" panose="05000000000000000000" pitchFamily="2" charset="2"/>
              <a:buChar char="§"/>
            </a:pPr>
            <a:r>
              <a:rPr lang="en-US" altLang="nl-NL" dirty="0"/>
              <a:t>Test the page by refreshing it several times.</a:t>
            </a:r>
          </a:p>
          <a:p>
            <a:pPr marL="342900" indent="-342900">
              <a:buClr>
                <a:schemeClr val="tx1">
                  <a:lumMod val="50000"/>
                  <a:lumOff val="50000"/>
                </a:schemeClr>
              </a:buClr>
              <a:buFont typeface="Wingdings" panose="05000000000000000000" pitchFamily="2" charset="2"/>
              <a:buChar char="§"/>
            </a:pPr>
            <a:endParaRPr lang="en-US" altLang="nl-NL" dirty="0"/>
          </a:p>
          <a:p>
            <a:endParaRPr lang="en-US" dirty="0"/>
          </a:p>
        </p:txBody>
      </p:sp>
    </p:spTree>
    <p:extLst>
      <p:ext uri="{BB962C8B-B14F-4D97-AF65-F5344CB8AC3E}">
        <p14:creationId xmlns="" xmlns:p14="http://schemas.microsoft.com/office/powerpoint/2010/main" val="29509108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17</a:t>
            </a:fld>
            <a:endParaRPr lang="en-US" dirty="0"/>
          </a:p>
        </p:txBody>
      </p:sp>
      <p:sp>
        <p:nvSpPr>
          <p:cNvPr id="5" name="Text Placeholder 4"/>
          <p:cNvSpPr>
            <a:spLocks noGrp="1"/>
          </p:cNvSpPr>
          <p:nvPr>
            <p:ph type="body" sz="quarter" idx="11"/>
          </p:nvPr>
        </p:nvSpPr>
        <p:spPr/>
        <p:txBody>
          <a:bodyPr/>
          <a:lstStyle/>
          <a:p>
            <a:r>
              <a:rPr lang="en-US" dirty="0" smtClean="0"/>
              <a:t>Custom Collectors</a:t>
            </a:r>
            <a:endParaRPr lang="en-US" dirty="0"/>
          </a:p>
        </p:txBody>
      </p:sp>
      <p:sp>
        <p:nvSpPr>
          <p:cNvPr id="6" name="Text Placeholder 5"/>
          <p:cNvSpPr>
            <a:spLocks noGrp="1"/>
          </p:cNvSpPr>
          <p:nvPr>
            <p:ph type="body" sz="quarter" idx="12"/>
          </p:nvPr>
        </p:nvSpPr>
        <p:spPr/>
        <p:txBody>
          <a:bodyPr/>
          <a:lstStyle/>
          <a:p>
            <a:r>
              <a:rPr lang="en-US" dirty="0"/>
              <a:t>Targeting</a:t>
            </a:r>
          </a:p>
          <a:p>
            <a:endParaRPr lang="en-US" dirty="0"/>
          </a:p>
        </p:txBody>
      </p:sp>
    </p:spTree>
    <p:extLst>
      <p:ext uri="{BB962C8B-B14F-4D97-AF65-F5344CB8AC3E}">
        <p14:creationId xmlns="" xmlns:p14="http://schemas.microsoft.com/office/powerpoint/2010/main" val="197584319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Custom Collectors</a:t>
            </a:r>
            <a:endParaRPr lang="en-US" dirty="0"/>
          </a:p>
        </p:txBody>
      </p:sp>
      <p:sp>
        <p:nvSpPr>
          <p:cNvPr id="6" name="Content Placeholder 5"/>
          <p:cNvSpPr>
            <a:spLocks noGrp="1"/>
          </p:cNvSpPr>
          <p:nvPr>
            <p:ph sz="quarter" idx="14"/>
          </p:nvPr>
        </p:nvSpPr>
        <p:spPr/>
        <p:txBody>
          <a:bodyPr/>
          <a:lstStyle/>
          <a:p>
            <a:pPr>
              <a:defRPr/>
            </a:pPr>
            <a:r>
              <a:rPr lang="en-US" dirty="0"/>
              <a:t>In order to create a custom collector, you need to:</a:t>
            </a:r>
          </a:p>
          <a:p>
            <a:pPr lvl="1">
              <a:defRPr/>
            </a:pPr>
            <a:r>
              <a:rPr lang="en-US" dirty="0"/>
              <a:t>Create a Java class under </a:t>
            </a:r>
            <a:r>
              <a:rPr lang="en-US" i="1" dirty="0" err="1"/>
              <a:t>src</a:t>
            </a:r>
            <a:r>
              <a:rPr lang="en-US" i="1" dirty="0"/>
              <a:t>/main/java</a:t>
            </a:r>
            <a:r>
              <a:rPr lang="en-US" dirty="0"/>
              <a:t> by:</a:t>
            </a:r>
          </a:p>
          <a:p>
            <a:pPr lvl="2">
              <a:defRPr/>
            </a:pPr>
            <a:r>
              <a:rPr lang="en-US" dirty="0"/>
              <a:t>extending </a:t>
            </a:r>
            <a:r>
              <a:rPr lang="nl-NL" dirty="0">
                <a:latin typeface="Roboto Black" panose="02000000000000000000" pitchFamily="2" charset="0"/>
                <a:ea typeface="Roboto Black" panose="02000000000000000000" pitchFamily="2" charset="0"/>
              </a:rPr>
              <a:t>ContextCollector</a:t>
            </a:r>
            <a:r>
              <a:rPr lang="nl-NL" dirty="0"/>
              <a:t> or </a:t>
            </a:r>
            <a:r>
              <a:rPr lang="nl-NL" dirty="0">
                <a:latin typeface="Roboto Black" panose="02000000000000000000" pitchFamily="2" charset="0"/>
                <a:ea typeface="Roboto Black" panose="02000000000000000000" pitchFamily="2" charset="0"/>
              </a:rPr>
              <a:t>StaticContextCollector</a:t>
            </a:r>
          </a:p>
          <a:p>
            <a:pPr lvl="2">
              <a:defRPr/>
            </a:pPr>
            <a:r>
              <a:rPr lang="nl-NL" dirty="0"/>
              <a:t>overriding</a:t>
            </a:r>
            <a:r>
              <a:rPr lang="nl-NL" b="1" dirty="0"/>
              <a:t> </a:t>
            </a:r>
            <a:r>
              <a:rPr lang="nl-NL" dirty="0" smtClean="0">
                <a:latin typeface="Roboto Black" panose="02000000000000000000" pitchFamily="2" charset="0"/>
                <a:ea typeface="Roboto Black" panose="02000000000000000000" pitchFamily="2" charset="0"/>
              </a:rPr>
              <a:t>defineSelectors</a:t>
            </a:r>
            <a:r>
              <a:rPr lang="nl-NL" dirty="0" smtClean="0"/>
              <a:t> and </a:t>
            </a:r>
            <a:r>
              <a:rPr lang="nl-NL" dirty="0">
                <a:latin typeface="Roboto Black" panose="02000000000000000000" pitchFamily="2" charset="0"/>
                <a:ea typeface="Roboto Black" panose="02000000000000000000" pitchFamily="2" charset="0"/>
              </a:rPr>
              <a:t>executeTask</a:t>
            </a:r>
          </a:p>
          <a:p>
            <a:pPr lvl="2">
              <a:defRPr/>
            </a:pPr>
            <a:r>
              <a:rPr lang="nl-NL" dirty="0"/>
              <a:t>invoking the superclass constructor.</a:t>
            </a:r>
            <a:endParaRPr lang="en-US" dirty="0"/>
          </a:p>
          <a:p>
            <a:pPr lvl="1">
              <a:defRPr/>
            </a:pPr>
            <a:r>
              <a:rPr lang="nl-NL" dirty="0"/>
              <a:t>Define a Spring </a:t>
            </a:r>
            <a:r>
              <a:rPr lang="nl-NL" dirty="0" smtClean="0"/>
              <a:t>bean</a:t>
            </a:r>
          </a:p>
          <a:p>
            <a:pPr lvl="2">
              <a:defRPr/>
            </a:pPr>
            <a:r>
              <a:rPr lang="nl-NL" dirty="0" smtClean="0"/>
              <a:t>Open </a:t>
            </a:r>
            <a:r>
              <a:rPr lang="nl-NL" dirty="0"/>
              <a:t>the </a:t>
            </a:r>
            <a:r>
              <a:rPr lang="nl-NL" i="1" dirty="0"/>
              <a:t>targeting-connectorframework.xml</a:t>
            </a:r>
            <a:r>
              <a:rPr lang="nl-NL" dirty="0"/>
              <a:t> file and define the Spring bean for the collector under the </a:t>
            </a:r>
            <a:r>
              <a:rPr lang="nl-NL" i="1" dirty="0"/>
              <a:t>&lt;!-- COLLECTORS --&gt;</a:t>
            </a:r>
            <a:r>
              <a:rPr lang="nl-NL" dirty="0"/>
              <a:t> section.</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18</a:t>
            </a:fld>
            <a:endParaRPr lang="en-US" dirty="0"/>
          </a:p>
        </p:txBody>
      </p:sp>
      <p:sp>
        <p:nvSpPr>
          <p:cNvPr id="7" name="TextBox 6"/>
          <p:cNvSpPr txBox="1"/>
          <p:nvPr/>
        </p:nvSpPr>
        <p:spPr>
          <a:xfrm>
            <a:off x="404689" y="4905063"/>
            <a:ext cx="8402526" cy="612645"/>
          </a:xfrm>
          <a:custGeom>
            <a:avLst/>
            <a:gdLst>
              <a:gd name="connsiteX0" fmla="*/ 0 w 8331274"/>
              <a:gd name="connsiteY0" fmla="*/ 0 h 523220"/>
              <a:gd name="connsiteX1" fmla="*/ 8331274 w 8331274"/>
              <a:gd name="connsiteY1" fmla="*/ 0 h 523220"/>
              <a:gd name="connsiteX2" fmla="*/ 8331274 w 8331274"/>
              <a:gd name="connsiteY2" fmla="*/ 523220 h 523220"/>
              <a:gd name="connsiteX3" fmla="*/ 0 w 8331274"/>
              <a:gd name="connsiteY3" fmla="*/ 523220 h 523220"/>
              <a:gd name="connsiteX4" fmla="*/ 0 w 8331274"/>
              <a:gd name="connsiteY4" fmla="*/ 0 h 523220"/>
              <a:gd name="connsiteX0" fmla="*/ 0 w 8402526"/>
              <a:gd name="connsiteY0" fmla="*/ 0 h 570721"/>
              <a:gd name="connsiteX1" fmla="*/ 8331274 w 8402526"/>
              <a:gd name="connsiteY1" fmla="*/ 0 h 570721"/>
              <a:gd name="connsiteX2" fmla="*/ 8402526 w 8402526"/>
              <a:gd name="connsiteY2" fmla="*/ 570721 h 570721"/>
              <a:gd name="connsiteX3" fmla="*/ 0 w 8402526"/>
              <a:gd name="connsiteY3" fmla="*/ 523220 h 570721"/>
              <a:gd name="connsiteX4" fmla="*/ 0 w 8402526"/>
              <a:gd name="connsiteY4" fmla="*/ 0 h 57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526" h="570721">
                <a:moveTo>
                  <a:pt x="0" y="0"/>
                </a:moveTo>
                <a:lnTo>
                  <a:pt x="8331274" y="0"/>
                </a:lnTo>
                <a:lnTo>
                  <a:pt x="8402526" y="570721"/>
                </a:lnTo>
                <a:lnTo>
                  <a:pt x="0" y="523220"/>
                </a:lnTo>
                <a:lnTo>
                  <a:pt x="0" y="0"/>
                </a:lnTo>
                <a:close/>
              </a:path>
            </a:pathLst>
          </a:custGeom>
          <a:solidFill>
            <a:schemeClr val="tx2">
              <a:lumMod val="25000"/>
              <a:lumOff val="75000"/>
            </a:schemeClr>
          </a:solidFill>
          <a:ln>
            <a:noFill/>
          </a:ln>
        </p:spPr>
        <p:style>
          <a:lnRef idx="2">
            <a:schemeClr val="dk1"/>
          </a:lnRef>
          <a:fillRef idx="1">
            <a:schemeClr val="lt1"/>
          </a:fillRef>
          <a:effectRef idx="0">
            <a:schemeClr val="dk1"/>
          </a:effectRef>
          <a:fontRef idx="minor">
            <a:schemeClr val="dk1"/>
          </a:fontRef>
        </p:style>
        <p:txBody>
          <a:bodyPr wrap="square" tIns="72000" bIns="108000">
            <a:spAutoFit/>
          </a:bodyPr>
          <a:lstStyle/>
          <a:p>
            <a:pPr marL="0" lvl="1" indent="0">
              <a:buClr>
                <a:srgbClr val="000000"/>
              </a:buClr>
              <a:buSzPct val="100000"/>
              <a:buFont typeface="Times New Roman" pitchFamily="18" charset="0"/>
              <a:buNone/>
              <a:defRPr/>
            </a:pPr>
            <a:r>
              <a:rPr lang="nl-NL" sz="1400" b="1" dirty="0">
                <a:latin typeface="Courier New" pitchFamily="49" charset="0"/>
                <a:cs typeface="Courier New" pitchFamily="49" charset="0"/>
              </a:rPr>
              <a:t>&lt;bean id="</a:t>
            </a:r>
            <a:r>
              <a:rPr lang="nl-NL" sz="1400" b="1" dirty="0" smtClean="0">
                <a:latin typeface="Courier New" pitchFamily="49" charset="0"/>
                <a:cs typeface="Courier New" pitchFamily="49" charset="0"/>
              </a:rPr>
              <a:t>weather“</a:t>
            </a:r>
          </a:p>
          <a:p>
            <a:pPr marL="0" lvl="1" indent="0">
              <a:buClr>
                <a:srgbClr val="000000"/>
              </a:buClr>
              <a:buSzPct val="100000"/>
              <a:buFont typeface="Times New Roman" pitchFamily="18" charset="0"/>
              <a:buNone/>
              <a:defRPr/>
            </a:pPr>
            <a:r>
              <a:rPr lang="nl-NL" sz="1400" b="1" dirty="0">
                <a:latin typeface="Courier New" pitchFamily="49" charset="0"/>
                <a:cs typeface="Courier New" pitchFamily="49" charset="0"/>
              </a:rPr>
              <a:t> </a:t>
            </a:r>
            <a:r>
              <a:rPr lang="nl-NL" sz="1400" b="1" dirty="0" smtClean="0">
                <a:latin typeface="Courier New" pitchFamily="49" charset="0"/>
                <a:cs typeface="Courier New" pitchFamily="49" charset="0"/>
              </a:rPr>
              <a:t>class</a:t>
            </a:r>
            <a:r>
              <a:rPr lang="nl-NL" sz="1400" b="1" dirty="0">
                <a:latin typeface="Courier New" pitchFamily="49" charset="0"/>
                <a:cs typeface="Courier New" pitchFamily="49" charset="0"/>
              </a:rPr>
              <a:t>="com.backbase.targeting.collector.examples.WeatherContextCollector"/&gt;</a:t>
            </a:r>
          </a:p>
        </p:txBody>
      </p:sp>
    </p:spTree>
    <p:extLst>
      <p:ext uri="{BB962C8B-B14F-4D97-AF65-F5344CB8AC3E}">
        <p14:creationId xmlns="" xmlns:p14="http://schemas.microsoft.com/office/powerpoint/2010/main" val="361083700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19</a:t>
            </a:fld>
            <a:endParaRPr lang="en-US" dirty="0"/>
          </a:p>
        </p:txBody>
      </p:sp>
      <p:sp>
        <p:nvSpPr>
          <p:cNvPr id="2" name="Text Placeholder 1"/>
          <p:cNvSpPr>
            <a:spLocks noGrp="1"/>
          </p:cNvSpPr>
          <p:nvPr>
            <p:ph type="body" sz="quarter" idx="13"/>
          </p:nvPr>
        </p:nvSpPr>
        <p:spPr/>
        <p:txBody>
          <a:bodyPr/>
          <a:lstStyle/>
          <a:p>
            <a:r>
              <a:rPr lang="en-US" dirty="0" smtClean="0"/>
              <a:t>Exercise</a:t>
            </a:r>
            <a:endParaRPr lang="en-US" dirty="0"/>
          </a:p>
        </p:txBody>
      </p:sp>
      <p:sp>
        <p:nvSpPr>
          <p:cNvPr id="5" name="Content Placeholder 4"/>
          <p:cNvSpPr>
            <a:spLocks noGrp="1"/>
          </p:cNvSpPr>
          <p:nvPr>
            <p:ph sz="quarter" idx="16"/>
          </p:nvPr>
        </p:nvSpPr>
        <p:spPr>
          <a:xfrm>
            <a:off x="365760" y="1038225"/>
            <a:ext cx="7446600" cy="5470525"/>
          </a:xfrm>
        </p:spPr>
        <p:txBody>
          <a:bodyPr/>
          <a:lstStyle/>
          <a:p>
            <a:r>
              <a:rPr lang="en-US" altLang="nl-NL" sz="2400" dirty="0"/>
              <a:t>Create a custom collector which contacts a RESTful service to obtain a users’ age in years and apply </a:t>
            </a:r>
            <a:r>
              <a:rPr lang="en-US" altLang="nl-NL" sz="2400" dirty="0" smtClean="0"/>
              <a:t>the </a:t>
            </a:r>
            <a:r>
              <a:rPr lang="en-US" altLang="nl-NL" sz="2400" dirty="0"/>
              <a:t>defined age </a:t>
            </a:r>
            <a:r>
              <a:rPr lang="en-US" altLang="nl-NL" sz="2400" dirty="0" smtClean="0"/>
              <a:t>selector </a:t>
            </a:r>
            <a:r>
              <a:rPr lang="en-US" altLang="nl-NL" sz="2400" dirty="0"/>
              <a:t>to the users’ profile:</a:t>
            </a:r>
          </a:p>
          <a:p>
            <a:pPr lvl="1">
              <a:buFont typeface="Wingdings" panose="05000000000000000000" pitchFamily="2" charset="2"/>
              <a:buChar char="§"/>
            </a:pPr>
            <a:r>
              <a:rPr lang="en-US" altLang="nl-NL" sz="2400" dirty="0"/>
              <a:t>Create the </a:t>
            </a:r>
            <a:r>
              <a:rPr lang="en-US" altLang="nl-NL" sz="2400" dirty="0" err="1"/>
              <a:t>AgeCollector</a:t>
            </a:r>
            <a:r>
              <a:rPr lang="en-US" altLang="nl-NL" sz="2400" dirty="0"/>
              <a:t> class.</a:t>
            </a:r>
          </a:p>
          <a:p>
            <a:pPr lvl="1">
              <a:buFont typeface="Wingdings" panose="05000000000000000000" pitchFamily="2" charset="2"/>
              <a:buChar char="§"/>
            </a:pPr>
            <a:r>
              <a:rPr lang="en-US" altLang="nl-NL" sz="2400" dirty="0"/>
              <a:t>Override the necessary methods.</a:t>
            </a:r>
          </a:p>
          <a:p>
            <a:pPr lvl="1">
              <a:buFont typeface="Wingdings" panose="05000000000000000000" pitchFamily="2" charset="2"/>
              <a:buChar char="§"/>
            </a:pPr>
            <a:r>
              <a:rPr lang="en-US" altLang="nl-NL" sz="2400" dirty="0"/>
              <a:t>Add the class in the appropriate spring configuration file</a:t>
            </a:r>
            <a:r>
              <a:rPr lang="en-US" altLang="nl-NL" sz="2400" dirty="0" smtClean="0"/>
              <a:t>.</a:t>
            </a:r>
            <a:endParaRPr lang="en-US" altLang="nl-NL" sz="2400" dirty="0"/>
          </a:p>
          <a:p>
            <a:r>
              <a:rPr lang="en-US" altLang="nl-NL" sz="2400" dirty="0"/>
              <a:t>Create some sample data files to test the implementation.</a:t>
            </a:r>
          </a:p>
          <a:p>
            <a:endParaRPr lang="en-US" altLang="nl-NL" sz="2400" dirty="0"/>
          </a:p>
          <a:p>
            <a:r>
              <a:rPr lang="en-US" altLang="nl-NL" sz="2400" dirty="0">
                <a:solidFill>
                  <a:srgbClr val="C00000"/>
                </a:solidFill>
              </a:rPr>
              <a:t>For assistance, please </a:t>
            </a:r>
            <a:r>
              <a:rPr lang="en-US" altLang="nl-NL" sz="2400" dirty="0" smtClean="0">
                <a:solidFill>
                  <a:srgbClr val="C00000"/>
                </a:solidFill>
              </a:rPr>
              <a:t>follow the </a:t>
            </a:r>
            <a:r>
              <a:rPr lang="en-US" altLang="nl-NL" sz="2400" dirty="0">
                <a:solidFill>
                  <a:srgbClr val="C00000"/>
                </a:solidFill>
                <a:latin typeface="Roboto Black" panose="02000000000000000000" pitchFamily="2" charset="0"/>
                <a:ea typeface="Roboto Black" panose="02000000000000000000" pitchFamily="2" charset="0"/>
              </a:rPr>
              <a:t>’Create a Targeting Collector That Uses the REST API’</a:t>
            </a:r>
            <a:r>
              <a:rPr lang="en-US" altLang="nl-NL" sz="2400" dirty="0">
                <a:solidFill>
                  <a:srgbClr val="C00000"/>
                </a:solidFill>
              </a:rPr>
              <a:t> article on my.backbase.com</a:t>
            </a:r>
          </a:p>
          <a:p>
            <a:endParaRPr lang="en-US" sz="2400" dirty="0"/>
          </a:p>
        </p:txBody>
      </p:sp>
    </p:spTree>
    <p:extLst>
      <p:ext uri="{BB962C8B-B14F-4D97-AF65-F5344CB8AC3E}">
        <p14:creationId xmlns="" xmlns:p14="http://schemas.microsoft.com/office/powerpoint/2010/main" val="294859261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Training Overview</a:t>
            </a:r>
            <a:endParaRPr lang="en-US"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2</a:t>
            </a:fld>
            <a:endParaRPr lang="en-US" dirty="0"/>
          </a:p>
        </p:txBody>
      </p:sp>
      <p:sp>
        <p:nvSpPr>
          <p:cNvPr id="22" name="Rectangle 21"/>
          <p:cNvSpPr/>
          <p:nvPr/>
        </p:nvSpPr>
        <p:spPr bwMode="auto">
          <a:xfrm>
            <a:off x="395537" y="1196752"/>
            <a:ext cx="8453840" cy="5014892"/>
          </a:xfrm>
          <a:custGeom>
            <a:avLst/>
            <a:gdLst>
              <a:gd name="connsiteX0" fmla="*/ 0 w 8197858"/>
              <a:gd name="connsiteY0" fmla="*/ 0 h 5256584"/>
              <a:gd name="connsiteX1" fmla="*/ 8197858 w 8197858"/>
              <a:gd name="connsiteY1" fmla="*/ 0 h 5256584"/>
              <a:gd name="connsiteX2" fmla="*/ 8197858 w 8197858"/>
              <a:gd name="connsiteY2" fmla="*/ 5256584 h 5256584"/>
              <a:gd name="connsiteX3" fmla="*/ 0 w 8197858"/>
              <a:gd name="connsiteY3" fmla="*/ 5256584 h 5256584"/>
              <a:gd name="connsiteX4" fmla="*/ 0 w 8197858"/>
              <a:gd name="connsiteY4" fmla="*/ 0 h 5256584"/>
              <a:gd name="connsiteX0" fmla="*/ 0 w 8309825"/>
              <a:gd name="connsiteY0" fmla="*/ 130629 h 5387213"/>
              <a:gd name="connsiteX1" fmla="*/ 8309825 w 8309825"/>
              <a:gd name="connsiteY1" fmla="*/ 0 h 5387213"/>
              <a:gd name="connsiteX2" fmla="*/ 8197858 w 8309825"/>
              <a:gd name="connsiteY2" fmla="*/ 5387213 h 5387213"/>
              <a:gd name="connsiteX3" fmla="*/ 0 w 8309825"/>
              <a:gd name="connsiteY3" fmla="*/ 5387213 h 5387213"/>
              <a:gd name="connsiteX4" fmla="*/ 0 w 8309825"/>
              <a:gd name="connsiteY4" fmla="*/ 130629 h 538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825" h="5387213">
                <a:moveTo>
                  <a:pt x="0" y="130629"/>
                </a:moveTo>
                <a:lnTo>
                  <a:pt x="8309825" y="0"/>
                </a:lnTo>
                <a:lnTo>
                  <a:pt x="8197858" y="5387213"/>
                </a:lnTo>
                <a:lnTo>
                  <a:pt x="0" y="5387213"/>
                </a:lnTo>
                <a:lnTo>
                  <a:pt x="0" y="130629"/>
                </a:lnTo>
                <a:close/>
              </a:path>
            </a:pathLst>
          </a:custGeom>
          <a:solidFill>
            <a:schemeClr val="tx1">
              <a:lumMod val="90000"/>
              <a:lumOff val="1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4" name="Rectangle 23"/>
          <p:cNvSpPr/>
          <p:nvPr/>
        </p:nvSpPr>
        <p:spPr bwMode="auto">
          <a:xfrm>
            <a:off x="632202" y="4725144"/>
            <a:ext cx="7840286" cy="1220037"/>
          </a:xfrm>
          <a:custGeom>
            <a:avLst/>
            <a:gdLst>
              <a:gd name="connsiteX0" fmla="*/ 0 w 7709657"/>
              <a:gd name="connsiteY0" fmla="*/ 0 h 1191492"/>
              <a:gd name="connsiteX1" fmla="*/ 7709657 w 7709657"/>
              <a:gd name="connsiteY1" fmla="*/ 0 h 1191492"/>
              <a:gd name="connsiteX2" fmla="*/ 7709657 w 7709657"/>
              <a:gd name="connsiteY2" fmla="*/ 1191492 h 1191492"/>
              <a:gd name="connsiteX3" fmla="*/ 0 w 7709657"/>
              <a:gd name="connsiteY3" fmla="*/ 1191492 h 1191492"/>
              <a:gd name="connsiteX4" fmla="*/ 0 w 7709657"/>
              <a:gd name="connsiteY4" fmla="*/ 0 h 1191492"/>
              <a:gd name="connsiteX0" fmla="*/ 0 w 7840286"/>
              <a:gd name="connsiteY0" fmla="*/ 0 h 1275467"/>
              <a:gd name="connsiteX1" fmla="*/ 7709657 w 7840286"/>
              <a:gd name="connsiteY1" fmla="*/ 0 h 1275467"/>
              <a:gd name="connsiteX2" fmla="*/ 7840286 w 7840286"/>
              <a:gd name="connsiteY2" fmla="*/ 1275467 h 1275467"/>
              <a:gd name="connsiteX3" fmla="*/ 0 w 7840286"/>
              <a:gd name="connsiteY3" fmla="*/ 1191492 h 1275467"/>
              <a:gd name="connsiteX4" fmla="*/ 0 w 7840286"/>
              <a:gd name="connsiteY4" fmla="*/ 0 h 1275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286" h="1275467">
                <a:moveTo>
                  <a:pt x="0" y="0"/>
                </a:moveTo>
                <a:lnTo>
                  <a:pt x="7709657" y="0"/>
                </a:lnTo>
                <a:lnTo>
                  <a:pt x="7840286" y="1275467"/>
                </a:lnTo>
                <a:lnTo>
                  <a:pt x="0" y="1191492"/>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500" dirty="0"/>
          </a:p>
          <a:p>
            <a:pPr algn="ctr"/>
            <a:r>
              <a:rPr lang="nl-NL" sz="1000" dirty="0" smtClean="0">
                <a:solidFill>
                  <a:schemeClr val="bg1"/>
                </a:solidFill>
                <a:latin typeface="Roboto Regular" panose="02000000000000000000" pitchFamily="2" charset="0"/>
                <a:ea typeface="Roboto Regular" panose="02000000000000000000" pitchFamily="2" charset="0"/>
              </a:rPr>
              <a:t>Foundation</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3" name="Rectangle 20"/>
          <p:cNvSpPr/>
          <p:nvPr/>
        </p:nvSpPr>
        <p:spPr bwMode="auto">
          <a:xfrm>
            <a:off x="4680972"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solidFill>
                <a:schemeClr val="bg1"/>
              </a:solidFill>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Front-end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1" name="Rectangle 20"/>
          <p:cNvSpPr/>
          <p:nvPr/>
        </p:nvSpPr>
        <p:spPr bwMode="auto">
          <a:xfrm>
            <a:off x="607720"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Back-end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5" name="Rectangle 4"/>
          <p:cNvSpPr/>
          <p:nvPr/>
        </p:nvSpPr>
        <p:spPr bwMode="auto">
          <a:xfrm>
            <a:off x="817983"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Services</a:t>
            </a:r>
          </a:p>
          <a:p>
            <a:pPr algn="ctr"/>
            <a:r>
              <a:rPr lang="nl-NL" sz="1000" dirty="0" smtClean="0">
                <a:latin typeface="Roboto Regular" panose="02000000000000000000" pitchFamily="2" charset="0"/>
                <a:ea typeface="Roboto Regular" panose="02000000000000000000" pitchFamily="2" charset="0"/>
              </a:rPr>
              <a:t>Integration</a:t>
            </a:r>
            <a:endParaRPr lang="en-US" sz="1000" dirty="0">
              <a:latin typeface="Roboto Regular" panose="02000000000000000000" pitchFamily="2" charset="0"/>
              <a:ea typeface="Roboto Regular" panose="02000000000000000000" pitchFamily="2" charset="0"/>
            </a:endParaRPr>
          </a:p>
        </p:txBody>
      </p:sp>
      <p:sp>
        <p:nvSpPr>
          <p:cNvPr id="6" name="Rectangle 4"/>
          <p:cNvSpPr/>
          <p:nvPr/>
        </p:nvSpPr>
        <p:spPr bwMode="auto">
          <a:xfrm>
            <a:off x="2017636"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Content</a:t>
            </a:r>
          </a:p>
          <a:p>
            <a:pPr algn="ctr"/>
            <a:r>
              <a:rPr lang="nl-NL" sz="1000" dirty="0" smtClean="0">
                <a:latin typeface="Roboto Regular" panose="02000000000000000000" pitchFamily="2" charset="0"/>
                <a:ea typeface="Roboto Regular" panose="02000000000000000000" pitchFamily="2" charset="0"/>
              </a:rPr>
              <a:t>Services</a:t>
            </a:r>
            <a:endParaRPr lang="en-US" sz="1000" dirty="0">
              <a:latin typeface="Roboto Regular" panose="02000000000000000000" pitchFamily="2" charset="0"/>
              <a:ea typeface="Roboto Regular" panose="02000000000000000000" pitchFamily="2" charset="0"/>
            </a:endParaRPr>
          </a:p>
        </p:txBody>
      </p:sp>
      <p:sp>
        <p:nvSpPr>
          <p:cNvPr id="7" name="Rectangle 4"/>
          <p:cNvSpPr/>
          <p:nvPr/>
        </p:nvSpPr>
        <p:spPr bwMode="auto">
          <a:xfrm>
            <a:off x="3217289"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Advanced</a:t>
            </a:r>
          </a:p>
          <a:p>
            <a:pPr algn="ctr"/>
            <a:r>
              <a:rPr lang="nl-NL" sz="1000" dirty="0" smtClean="0">
                <a:latin typeface="Roboto Regular" panose="02000000000000000000" pitchFamily="2" charset="0"/>
                <a:ea typeface="Roboto Regular" panose="02000000000000000000" pitchFamily="2" charset="0"/>
              </a:rPr>
              <a:t>Security</a:t>
            </a:r>
            <a:endParaRPr lang="en-US" sz="1000" dirty="0">
              <a:latin typeface="Roboto Regular" panose="02000000000000000000" pitchFamily="2" charset="0"/>
              <a:ea typeface="Roboto Regular" panose="02000000000000000000" pitchFamily="2" charset="0"/>
            </a:endParaRPr>
          </a:p>
        </p:txBody>
      </p:sp>
      <p:sp>
        <p:nvSpPr>
          <p:cNvPr id="8" name="Rectangle 4"/>
          <p:cNvSpPr/>
          <p:nvPr/>
        </p:nvSpPr>
        <p:spPr bwMode="auto">
          <a:xfrm>
            <a:off x="1378685"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rgbClr val="C000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solidFill>
                  <a:schemeClr val="bg1"/>
                </a:solidFill>
                <a:latin typeface="Roboto Regular" panose="02000000000000000000" pitchFamily="2" charset="0"/>
                <a:ea typeface="Roboto Regular" panose="02000000000000000000" pitchFamily="2" charset="0"/>
              </a:rPr>
              <a:t>Targeting</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9" name="Rectangle 4"/>
          <p:cNvSpPr/>
          <p:nvPr/>
        </p:nvSpPr>
        <p:spPr bwMode="auto">
          <a:xfrm>
            <a:off x="2691630"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Publishing</a:t>
            </a:r>
            <a:endParaRPr lang="en-US" sz="1000" dirty="0">
              <a:latin typeface="Roboto Regular" panose="02000000000000000000" pitchFamily="2" charset="0"/>
              <a:ea typeface="Roboto Regular" panose="02000000000000000000" pitchFamily="2" charset="0"/>
            </a:endParaRPr>
          </a:p>
        </p:txBody>
      </p:sp>
      <p:sp>
        <p:nvSpPr>
          <p:cNvPr id="10" name="Rectangle 4"/>
          <p:cNvSpPr/>
          <p:nvPr/>
        </p:nvSpPr>
        <p:spPr bwMode="auto">
          <a:xfrm>
            <a:off x="1020086"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Essentials</a:t>
            </a:r>
            <a:endParaRPr lang="en-US" sz="1000" dirty="0">
              <a:latin typeface="Roboto Regular" panose="02000000000000000000" pitchFamily="2" charset="0"/>
              <a:ea typeface="Roboto Regular" panose="02000000000000000000" pitchFamily="2" charset="0"/>
            </a:endParaRPr>
          </a:p>
        </p:txBody>
      </p:sp>
      <p:sp>
        <p:nvSpPr>
          <p:cNvPr id="11" name="Rectangle 4"/>
          <p:cNvSpPr/>
          <p:nvPr/>
        </p:nvSpPr>
        <p:spPr bwMode="auto">
          <a:xfrm>
            <a:off x="2900135"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Technologies</a:t>
            </a:r>
            <a:endParaRPr lang="en-US" sz="1000" dirty="0">
              <a:latin typeface="Roboto Regular" panose="02000000000000000000" pitchFamily="2" charset="0"/>
              <a:ea typeface="Roboto Regular" panose="02000000000000000000" pitchFamily="2" charset="0"/>
            </a:endParaRPr>
          </a:p>
        </p:txBody>
      </p:sp>
      <p:sp>
        <p:nvSpPr>
          <p:cNvPr id="12" name="Rectangle 4"/>
          <p:cNvSpPr/>
          <p:nvPr/>
        </p:nvSpPr>
        <p:spPr bwMode="auto">
          <a:xfrm>
            <a:off x="4780184"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Tools</a:t>
            </a:r>
            <a:endParaRPr lang="en-US" sz="1000" dirty="0">
              <a:latin typeface="Roboto Regular" panose="02000000000000000000" pitchFamily="2" charset="0"/>
              <a:ea typeface="Roboto Regular" panose="02000000000000000000" pitchFamily="2" charset="0"/>
            </a:endParaRPr>
          </a:p>
        </p:txBody>
      </p:sp>
      <p:sp>
        <p:nvSpPr>
          <p:cNvPr id="13" name="Rectangle 4"/>
          <p:cNvSpPr/>
          <p:nvPr/>
        </p:nvSpPr>
        <p:spPr bwMode="auto">
          <a:xfrm>
            <a:off x="6660232"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APIs</a:t>
            </a:r>
            <a:endParaRPr lang="en-US" sz="1000" dirty="0">
              <a:latin typeface="Roboto Regular" panose="02000000000000000000" pitchFamily="2" charset="0"/>
              <a:ea typeface="Roboto Regular" panose="02000000000000000000" pitchFamily="2" charset="0"/>
            </a:endParaRPr>
          </a:p>
        </p:txBody>
      </p:sp>
      <p:sp>
        <p:nvSpPr>
          <p:cNvPr id="15" name="Rectangle 4"/>
          <p:cNvSpPr/>
          <p:nvPr/>
        </p:nvSpPr>
        <p:spPr bwMode="auto">
          <a:xfrm>
            <a:off x="4891235"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Overview</a:t>
            </a:r>
            <a:endParaRPr lang="en-US" sz="1000" dirty="0">
              <a:latin typeface="Roboto Regular" panose="02000000000000000000" pitchFamily="2" charset="0"/>
              <a:ea typeface="Roboto Regular" panose="02000000000000000000" pitchFamily="2" charset="0"/>
            </a:endParaRPr>
          </a:p>
        </p:txBody>
      </p:sp>
      <p:sp>
        <p:nvSpPr>
          <p:cNvPr id="16" name="Rectangle 4"/>
          <p:cNvSpPr/>
          <p:nvPr/>
        </p:nvSpPr>
        <p:spPr bwMode="auto">
          <a:xfrm>
            <a:off x="6090888"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Widget</a:t>
            </a:r>
            <a:br>
              <a:rPr lang="nl-NL" sz="1000" dirty="0" smtClean="0">
                <a:latin typeface="Roboto Regular" panose="02000000000000000000" pitchFamily="2" charset="0"/>
                <a:ea typeface="Roboto Regular" panose="02000000000000000000" pitchFamily="2" charset="0"/>
              </a:rPr>
            </a:b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17" name="Rectangle 4"/>
          <p:cNvSpPr/>
          <p:nvPr/>
        </p:nvSpPr>
        <p:spPr bwMode="auto">
          <a:xfrm>
            <a:off x="7290541"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Template</a:t>
            </a:r>
          </a:p>
          <a:p>
            <a:pPr algn="ct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18" name="Rectangle 4"/>
          <p:cNvSpPr/>
          <p:nvPr/>
        </p:nvSpPr>
        <p:spPr bwMode="auto">
          <a:xfrm>
            <a:off x="5451938"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Client</a:t>
            </a:r>
            <a:endParaRPr lang="en-US" sz="1000" dirty="0">
              <a:latin typeface="Roboto Regular" panose="02000000000000000000" pitchFamily="2" charset="0"/>
              <a:ea typeface="Roboto Regular" panose="02000000000000000000" pitchFamily="2" charset="0"/>
            </a:endParaRPr>
          </a:p>
        </p:txBody>
      </p:sp>
      <p:sp>
        <p:nvSpPr>
          <p:cNvPr id="19" name="Rectangle 4"/>
          <p:cNvSpPr/>
          <p:nvPr/>
        </p:nvSpPr>
        <p:spPr bwMode="auto">
          <a:xfrm>
            <a:off x="6764883"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ICE</a:t>
            </a:r>
            <a:endParaRPr lang="en-US" sz="1000" dirty="0">
              <a:latin typeface="Roboto Regular" panose="02000000000000000000" pitchFamily="2" charset="0"/>
              <a:ea typeface="Roboto Regular" panose="02000000000000000000" pitchFamily="2" charset="0"/>
            </a:endParaRPr>
          </a:p>
        </p:txBody>
      </p:sp>
      <p:sp>
        <p:nvSpPr>
          <p:cNvPr id="26" name="Rectangle 25"/>
          <p:cNvSpPr/>
          <p:nvPr/>
        </p:nvSpPr>
        <p:spPr bwMode="auto">
          <a:xfrm>
            <a:off x="651268" y="1544824"/>
            <a:ext cx="7821219" cy="516024"/>
          </a:xfrm>
          <a:custGeom>
            <a:avLst/>
            <a:gdLst>
              <a:gd name="connsiteX0" fmla="*/ 0 w 7523875"/>
              <a:gd name="connsiteY0" fmla="*/ 0 h 432048"/>
              <a:gd name="connsiteX1" fmla="*/ 7523875 w 7523875"/>
              <a:gd name="connsiteY1" fmla="*/ 0 h 432048"/>
              <a:gd name="connsiteX2" fmla="*/ 7523875 w 7523875"/>
              <a:gd name="connsiteY2" fmla="*/ 432048 h 432048"/>
              <a:gd name="connsiteX3" fmla="*/ 0 w 7523875"/>
              <a:gd name="connsiteY3" fmla="*/ 432048 h 432048"/>
              <a:gd name="connsiteX4" fmla="*/ 0 w 7523875"/>
              <a:gd name="connsiteY4" fmla="*/ 0 h 432048"/>
              <a:gd name="connsiteX0" fmla="*/ 0 w 7607850"/>
              <a:gd name="connsiteY0" fmla="*/ 83976 h 516024"/>
              <a:gd name="connsiteX1" fmla="*/ 7607850 w 7607850"/>
              <a:gd name="connsiteY1" fmla="*/ 0 h 516024"/>
              <a:gd name="connsiteX2" fmla="*/ 7523875 w 7607850"/>
              <a:gd name="connsiteY2" fmla="*/ 516024 h 516024"/>
              <a:gd name="connsiteX3" fmla="*/ 0 w 7607850"/>
              <a:gd name="connsiteY3" fmla="*/ 516024 h 516024"/>
              <a:gd name="connsiteX4" fmla="*/ 0 w 7607850"/>
              <a:gd name="connsiteY4" fmla="*/ 83976 h 51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850" h="516024">
                <a:moveTo>
                  <a:pt x="0" y="83976"/>
                </a:moveTo>
                <a:lnTo>
                  <a:pt x="7607850" y="0"/>
                </a:lnTo>
                <a:lnTo>
                  <a:pt x="7523875" y="516024"/>
                </a:lnTo>
                <a:lnTo>
                  <a:pt x="0" y="516024"/>
                </a:lnTo>
                <a:lnTo>
                  <a:pt x="0" y="83976"/>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Group Workshop</a:t>
            </a:r>
            <a:endParaRPr lang="en-US" sz="1000" dirty="0">
              <a:latin typeface="Roboto Regular" panose="02000000000000000000" pitchFamily="2" charset="0"/>
              <a:ea typeface="Roboto Regular" panose="02000000000000000000" pitchFamily="2" charset="0"/>
            </a:endParaRPr>
          </a:p>
        </p:txBody>
      </p:sp>
    </p:spTree>
    <p:extLst>
      <p:ext uri="{BB962C8B-B14F-4D97-AF65-F5344CB8AC3E}">
        <p14:creationId xmlns="" xmlns:p14="http://schemas.microsoft.com/office/powerpoint/2010/main" val="1235845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FF59741-7650-A046-95B5-8D31235C520E}" type="slidenum">
              <a:rPr lang="en-US" smtClean="0"/>
              <a:pPr/>
              <a:t>20</a:t>
            </a:fld>
            <a:endParaRPr lang="en-US" dirty="0"/>
          </a:p>
        </p:txBody>
      </p:sp>
    </p:spTree>
    <p:extLst>
      <p:ext uri="{BB962C8B-B14F-4D97-AF65-F5344CB8AC3E}">
        <p14:creationId xmlns="" xmlns:p14="http://schemas.microsoft.com/office/powerpoint/2010/main" val="123178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Objectives</a:t>
            </a:r>
            <a:endParaRPr lang="en-US" dirty="0"/>
          </a:p>
        </p:txBody>
      </p:sp>
      <p:sp>
        <p:nvSpPr>
          <p:cNvPr id="5" name="Text Placeholder 4"/>
          <p:cNvSpPr>
            <a:spLocks noGrp="1"/>
          </p:cNvSpPr>
          <p:nvPr>
            <p:ph type="body" sz="quarter" idx="14"/>
          </p:nvPr>
        </p:nvSpPr>
        <p:spPr/>
        <p:txBody>
          <a:bodyPr>
            <a:normAutofit fontScale="85000" lnSpcReduction="10000"/>
          </a:bodyPr>
          <a:lstStyle/>
          <a:p>
            <a:pPr>
              <a:lnSpc>
                <a:spcPct val="150000"/>
              </a:lnSpc>
            </a:pPr>
            <a:r>
              <a:rPr lang="en-US" altLang="nl-NL" dirty="0"/>
              <a:t>Understand the principles of Targeting.</a:t>
            </a:r>
          </a:p>
          <a:p>
            <a:pPr>
              <a:lnSpc>
                <a:spcPct val="150000"/>
              </a:lnSpc>
            </a:pPr>
            <a:r>
              <a:rPr lang="en-US" altLang="nl-NL" dirty="0"/>
              <a:t>Understand Collectors.</a:t>
            </a:r>
          </a:p>
          <a:p>
            <a:pPr>
              <a:lnSpc>
                <a:spcPct val="150000"/>
              </a:lnSpc>
            </a:pPr>
            <a:r>
              <a:rPr lang="en-US" altLang="nl-NL" dirty="0"/>
              <a:t>Understand User profiles and the Rules engine.</a:t>
            </a:r>
          </a:p>
          <a:p>
            <a:pPr>
              <a:lnSpc>
                <a:spcPct val="150000"/>
              </a:lnSpc>
            </a:pPr>
            <a:r>
              <a:rPr lang="en-US" altLang="nl-NL" dirty="0"/>
              <a:t>Understand Selectors and </a:t>
            </a:r>
            <a:r>
              <a:rPr lang="en-US" altLang="nl-NL" dirty="0" smtClean="0"/>
              <a:t>Conditions.</a:t>
            </a:r>
            <a:endParaRPr lang="en-US" altLang="nl-NL" dirty="0"/>
          </a:p>
          <a:p>
            <a:pPr>
              <a:lnSpc>
                <a:spcPct val="150000"/>
              </a:lnSpc>
            </a:pPr>
            <a:r>
              <a:rPr lang="en-US" altLang="nl-NL" dirty="0"/>
              <a:t>Create a custom collector.</a:t>
            </a:r>
          </a:p>
          <a:p>
            <a:endParaRPr lang="en-US" dirty="0"/>
          </a:p>
        </p:txBody>
      </p:sp>
    </p:spTree>
    <p:extLst>
      <p:ext uri="{BB962C8B-B14F-4D97-AF65-F5344CB8AC3E}">
        <p14:creationId xmlns="" xmlns:p14="http://schemas.microsoft.com/office/powerpoint/2010/main" val="41201109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4</a:t>
            </a:fld>
            <a:endParaRPr lang="en-US" dirty="0"/>
          </a:p>
        </p:txBody>
      </p:sp>
      <p:sp>
        <p:nvSpPr>
          <p:cNvPr id="2" name="Text Placeholder 1"/>
          <p:cNvSpPr>
            <a:spLocks noGrp="1"/>
          </p:cNvSpPr>
          <p:nvPr>
            <p:ph type="body" sz="quarter" idx="11"/>
          </p:nvPr>
        </p:nvSpPr>
        <p:spPr/>
        <p:txBody>
          <a:bodyPr/>
          <a:lstStyle/>
          <a:p>
            <a:r>
              <a:rPr lang="en-US" dirty="0" smtClean="0"/>
              <a:t>Intro to Targeting</a:t>
            </a:r>
            <a:endParaRPr lang="en-US" dirty="0"/>
          </a:p>
        </p:txBody>
      </p:sp>
      <p:sp>
        <p:nvSpPr>
          <p:cNvPr id="4" name="Text Placeholder 3"/>
          <p:cNvSpPr>
            <a:spLocks noGrp="1"/>
          </p:cNvSpPr>
          <p:nvPr>
            <p:ph type="body" sz="quarter" idx="12"/>
          </p:nvPr>
        </p:nvSpPr>
        <p:spPr/>
        <p:txBody>
          <a:bodyPr/>
          <a:lstStyle/>
          <a:p>
            <a:r>
              <a:rPr lang="en-US" dirty="0"/>
              <a:t>Targeting</a:t>
            </a:r>
          </a:p>
        </p:txBody>
      </p:sp>
    </p:spTree>
    <p:extLst>
      <p:ext uri="{BB962C8B-B14F-4D97-AF65-F5344CB8AC3E}">
        <p14:creationId xmlns="" xmlns:p14="http://schemas.microsoft.com/office/powerpoint/2010/main" val="1930503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Targeting</a:t>
            </a:r>
            <a:endParaRPr lang="en-US" dirty="0"/>
          </a:p>
        </p:txBody>
      </p:sp>
      <p:sp>
        <p:nvSpPr>
          <p:cNvPr id="6" name="Content Placeholder 5"/>
          <p:cNvSpPr>
            <a:spLocks noGrp="1"/>
          </p:cNvSpPr>
          <p:nvPr>
            <p:ph sz="quarter" idx="14"/>
          </p:nvPr>
        </p:nvSpPr>
        <p:spPr>
          <a:xfrm>
            <a:off x="357188" y="1120775"/>
            <a:ext cx="8760012" cy="5387975"/>
          </a:xfrm>
        </p:spPr>
        <p:txBody>
          <a:bodyPr/>
          <a:lstStyle/>
          <a:p>
            <a:r>
              <a:rPr lang="en-US" dirty="0" smtClean="0"/>
              <a:t>Displays </a:t>
            </a:r>
            <a:r>
              <a:rPr lang="en-US" dirty="0"/>
              <a:t>pages differently depending on </a:t>
            </a:r>
            <a:r>
              <a:rPr lang="en-US" dirty="0" smtClean="0"/>
              <a:t>certain </a:t>
            </a:r>
            <a:r>
              <a:rPr lang="en-US" dirty="0"/>
              <a:t>criteria, for example, the user's browser, geographic location, </a:t>
            </a:r>
            <a:r>
              <a:rPr lang="en-US" dirty="0" smtClean="0"/>
              <a:t>etc.</a:t>
            </a:r>
          </a:p>
          <a:p>
            <a:endParaRPr lang="en-US" dirty="0"/>
          </a:p>
          <a:p>
            <a:r>
              <a:rPr lang="en-US" dirty="0" smtClean="0">
                <a:latin typeface="Roboto Black" panose="02000000000000000000" pitchFamily="2" charset="0"/>
                <a:ea typeface="Roboto Black" panose="02000000000000000000" pitchFamily="2" charset="0"/>
              </a:rPr>
              <a:t>Targeting Container</a:t>
            </a:r>
            <a:r>
              <a:rPr lang="en-US" dirty="0" smtClean="0"/>
              <a:t> </a:t>
            </a:r>
            <a:r>
              <a:rPr lang="en-US" dirty="0"/>
              <a:t>– a special container </a:t>
            </a:r>
            <a:r>
              <a:rPr lang="en-US" dirty="0" smtClean="0"/>
              <a:t>with </a:t>
            </a:r>
            <a:r>
              <a:rPr lang="en-US" dirty="0"/>
              <a:t>multiple alternative displays.</a:t>
            </a:r>
          </a:p>
          <a:p>
            <a:pPr lvl="1"/>
            <a:r>
              <a:rPr lang="en-US" dirty="0" smtClean="0"/>
              <a:t>For </a:t>
            </a:r>
            <a:r>
              <a:rPr lang="en-US" dirty="0"/>
              <a:t>each alternative, </a:t>
            </a:r>
            <a:r>
              <a:rPr lang="en-US" dirty="0" smtClean="0"/>
              <a:t>a set of </a:t>
            </a:r>
            <a:r>
              <a:rPr lang="en-US" dirty="0">
                <a:latin typeface="Roboto Black" panose="02000000000000000000" pitchFamily="2" charset="0"/>
                <a:ea typeface="Roboto Black" panose="02000000000000000000" pitchFamily="2" charset="0"/>
              </a:rPr>
              <a:t>conditions</a:t>
            </a:r>
            <a:r>
              <a:rPr lang="en-US" dirty="0"/>
              <a:t> can be specified</a:t>
            </a:r>
            <a:r>
              <a:rPr lang="en-US" dirty="0" smtClean="0"/>
              <a:t>.</a:t>
            </a:r>
          </a:p>
          <a:p>
            <a:pPr lvl="1"/>
            <a:r>
              <a:rPr lang="en-US" dirty="0" smtClean="0">
                <a:latin typeface="Roboto Black" panose="02000000000000000000" pitchFamily="2" charset="0"/>
                <a:ea typeface="Roboto Black" panose="02000000000000000000" pitchFamily="2" charset="0"/>
              </a:rPr>
              <a:t>Rules </a:t>
            </a:r>
            <a:r>
              <a:rPr lang="en-US" dirty="0">
                <a:latin typeface="Roboto Black" panose="02000000000000000000" pitchFamily="2" charset="0"/>
                <a:ea typeface="Roboto Black" panose="02000000000000000000" pitchFamily="2" charset="0"/>
              </a:rPr>
              <a:t>Engine</a:t>
            </a:r>
            <a:r>
              <a:rPr lang="en-US" dirty="0"/>
              <a:t> </a:t>
            </a:r>
            <a:r>
              <a:rPr lang="en-US" dirty="0" smtClean="0"/>
              <a:t>evaluates </a:t>
            </a:r>
            <a:r>
              <a:rPr lang="en-US" dirty="0"/>
              <a:t>conditions sequentially, and returns the first alternative whose set of conditions evaluates to true.</a:t>
            </a:r>
          </a:p>
          <a:p>
            <a:pPr lvl="1"/>
            <a:r>
              <a:rPr lang="en-US" dirty="0" smtClean="0"/>
              <a:t>The </a:t>
            </a:r>
            <a:r>
              <a:rPr lang="en-US" dirty="0" smtClean="0">
                <a:latin typeface="Roboto Black" panose="02000000000000000000" pitchFamily="2" charset="0"/>
                <a:ea typeface="Roboto Black" panose="02000000000000000000" pitchFamily="2" charset="0"/>
              </a:rPr>
              <a:t>fallback</a:t>
            </a:r>
            <a:r>
              <a:rPr lang="en-US" dirty="0" smtClean="0"/>
              <a:t> </a:t>
            </a:r>
            <a:r>
              <a:rPr lang="en-US" dirty="0"/>
              <a:t>– the ”last” alternative being taken if none of the conditions evaluate to true.</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5</a:t>
            </a:fld>
            <a:endParaRPr lang="en-US" dirty="0"/>
          </a:p>
        </p:txBody>
      </p:sp>
    </p:spTree>
    <p:extLst>
      <p:ext uri="{BB962C8B-B14F-4D97-AF65-F5344CB8AC3E}">
        <p14:creationId xmlns="" xmlns:p14="http://schemas.microsoft.com/office/powerpoint/2010/main" val="2367097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Targeting Process Flow Overview</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6</a:t>
            </a:fld>
            <a:endParaRPr lang="en-US" dirty="0"/>
          </a:p>
        </p:txBody>
      </p:sp>
      <p:sp>
        <p:nvSpPr>
          <p:cNvPr id="22" name="Rectangle 6"/>
          <p:cNvSpPr/>
          <p:nvPr/>
        </p:nvSpPr>
        <p:spPr bwMode="auto">
          <a:xfrm>
            <a:off x="6245612" y="1657863"/>
            <a:ext cx="1601513" cy="4003677"/>
          </a:xfrm>
          <a:custGeom>
            <a:avLst/>
            <a:gdLst>
              <a:gd name="connsiteX0" fmla="*/ 0 w 2090712"/>
              <a:gd name="connsiteY0" fmla="*/ 0 h 5257961"/>
              <a:gd name="connsiteX1" fmla="*/ 2090712 w 2090712"/>
              <a:gd name="connsiteY1" fmla="*/ 0 h 5257961"/>
              <a:gd name="connsiteX2" fmla="*/ 2090712 w 2090712"/>
              <a:gd name="connsiteY2" fmla="*/ 5257961 h 5257961"/>
              <a:gd name="connsiteX3" fmla="*/ 0 w 2090712"/>
              <a:gd name="connsiteY3" fmla="*/ 5257961 h 5257961"/>
              <a:gd name="connsiteX4" fmla="*/ 0 w 2090712"/>
              <a:gd name="connsiteY4" fmla="*/ 0 h 5257961"/>
              <a:gd name="connsiteX0" fmla="*/ 0 w 2153343"/>
              <a:gd name="connsiteY0" fmla="*/ 75156 h 5333117"/>
              <a:gd name="connsiteX1" fmla="*/ 2153343 w 2153343"/>
              <a:gd name="connsiteY1" fmla="*/ 0 h 5333117"/>
              <a:gd name="connsiteX2" fmla="*/ 2090712 w 2153343"/>
              <a:gd name="connsiteY2" fmla="*/ 5333117 h 5333117"/>
              <a:gd name="connsiteX3" fmla="*/ 0 w 2153343"/>
              <a:gd name="connsiteY3" fmla="*/ 5333117 h 5333117"/>
              <a:gd name="connsiteX4" fmla="*/ 0 w 2153343"/>
              <a:gd name="connsiteY4" fmla="*/ 75156 h 5333117"/>
              <a:gd name="connsiteX0" fmla="*/ 0 w 2128291"/>
              <a:gd name="connsiteY0" fmla="*/ 62630 h 5320591"/>
              <a:gd name="connsiteX1" fmla="*/ 2128291 w 2128291"/>
              <a:gd name="connsiteY1" fmla="*/ 0 h 5320591"/>
              <a:gd name="connsiteX2" fmla="*/ 2090712 w 2128291"/>
              <a:gd name="connsiteY2" fmla="*/ 5320591 h 5320591"/>
              <a:gd name="connsiteX3" fmla="*/ 0 w 2128291"/>
              <a:gd name="connsiteY3" fmla="*/ 5320591 h 5320591"/>
              <a:gd name="connsiteX4" fmla="*/ 0 w 2128291"/>
              <a:gd name="connsiteY4" fmla="*/ 62630 h 532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8291" h="5320591">
                <a:moveTo>
                  <a:pt x="0" y="62630"/>
                </a:moveTo>
                <a:lnTo>
                  <a:pt x="2128291" y="0"/>
                </a:lnTo>
                <a:lnTo>
                  <a:pt x="2090712" y="5320591"/>
                </a:lnTo>
                <a:lnTo>
                  <a:pt x="0" y="5320591"/>
                </a:lnTo>
                <a:lnTo>
                  <a:pt x="0" y="6263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108000" rIns="91440" bIns="45720" numCol="1" rtlCol="0" anchor="t" anchorCtr="0" compatLnSpc="1">
            <a:prstTxWarp prst="textNoShape">
              <a:avLst/>
            </a:prstTxWarp>
          </a:bodyPr>
          <a:lstStyle/>
          <a:p>
            <a:pPr algn="ctr"/>
            <a:r>
              <a:rPr lang="en-US" sz="1600" dirty="0">
                <a:solidFill>
                  <a:schemeClr val="bg1"/>
                </a:solidFill>
                <a:latin typeface="Roboto Light"/>
              </a:rPr>
              <a:t>Remote Content </a:t>
            </a:r>
          </a:p>
          <a:p>
            <a:pPr algn="ctr"/>
            <a:r>
              <a:rPr lang="en-US" sz="1600" dirty="0">
                <a:solidFill>
                  <a:schemeClr val="bg1"/>
                </a:solidFill>
                <a:latin typeface="Roboto Light"/>
              </a:rPr>
              <a:t>and Services</a:t>
            </a:r>
          </a:p>
        </p:txBody>
      </p:sp>
      <p:sp>
        <p:nvSpPr>
          <p:cNvPr id="23" name="Rectangle 7"/>
          <p:cNvSpPr/>
          <p:nvPr/>
        </p:nvSpPr>
        <p:spPr bwMode="auto">
          <a:xfrm>
            <a:off x="3102372" y="1730424"/>
            <a:ext cx="2928366" cy="3992739"/>
          </a:xfrm>
          <a:custGeom>
            <a:avLst/>
            <a:gdLst>
              <a:gd name="connsiteX0" fmla="*/ 0 w 3816424"/>
              <a:gd name="connsiteY0" fmla="*/ 0 h 5230899"/>
              <a:gd name="connsiteX1" fmla="*/ 3816424 w 3816424"/>
              <a:gd name="connsiteY1" fmla="*/ 0 h 5230899"/>
              <a:gd name="connsiteX2" fmla="*/ 3816424 w 3816424"/>
              <a:gd name="connsiteY2" fmla="*/ 5230899 h 5230899"/>
              <a:gd name="connsiteX3" fmla="*/ 0 w 3816424"/>
              <a:gd name="connsiteY3" fmla="*/ 5230899 h 5230899"/>
              <a:gd name="connsiteX4" fmla="*/ 0 w 3816424"/>
              <a:gd name="connsiteY4" fmla="*/ 0 h 5230899"/>
              <a:gd name="connsiteX0" fmla="*/ 75156 w 3891580"/>
              <a:gd name="connsiteY0" fmla="*/ 0 h 5306055"/>
              <a:gd name="connsiteX1" fmla="*/ 3891580 w 3891580"/>
              <a:gd name="connsiteY1" fmla="*/ 0 h 5306055"/>
              <a:gd name="connsiteX2" fmla="*/ 3891580 w 3891580"/>
              <a:gd name="connsiteY2" fmla="*/ 5230899 h 5306055"/>
              <a:gd name="connsiteX3" fmla="*/ 0 w 3891580"/>
              <a:gd name="connsiteY3" fmla="*/ 5306055 h 5306055"/>
              <a:gd name="connsiteX4" fmla="*/ 75156 w 3891580"/>
              <a:gd name="connsiteY4" fmla="*/ 0 h 530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580" h="5306055">
                <a:moveTo>
                  <a:pt x="75156" y="0"/>
                </a:moveTo>
                <a:lnTo>
                  <a:pt x="3891580" y="0"/>
                </a:lnTo>
                <a:lnTo>
                  <a:pt x="3891580" y="5230899"/>
                </a:lnTo>
                <a:lnTo>
                  <a:pt x="0" y="5306055"/>
                </a:lnTo>
                <a:lnTo>
                  <a:pt x="75156"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r>
              <a:rPr lang="en-US" sz="2000" dirty="0" err="1">
                <a:solidFill>
                  <a:schemeClr val="bg1"/>
                </a:solidFill>
                <a:latin typeface="Roboto Light"/>
              </a:rPr>
              <a:t>Backbase</a:t>
            </a:r>
            <a:r>
              <a:rPr lang="en-US" sz="2000" dirty="0">
                <a:solidFill>
                  <a:schemeClr val="bg1"/>
                </a:solidFill>
                <a:latin typeface="Roboto Light"/>
              </a:rPr>
              <a:t> CXP</a:t>
            </a:r>
          </a:p>
        </p:txBody>
      </p:sp>
      <p:sp>
        <p:nvSpPr>
          <p:cNvPr id="24" name="Rectangle 8"/>
          <p:cNvSpPr/>
          <p:nvPr/>
        </p:nvSpPr>
        <p:spPr bwMode="auto">
          <a:xfrm>
            <a:off x="6476832" y="4574283"/>
            <a:ext cx="1157923" cy="569508"/>
          </a:xfrm>
          <a:custGeom>
            <a:avLst/>
            <a:gdLst>
              <a:gd name="connsiteX0" fmla="*/ 0 w 1476164"/>
              <a:gd name="connsiteY0" fmla="*/ 0 h 719256"/>
              <a:gd name="connsiteX1" fmla="*/ 1476164 w 1476164"/>
              <a:gd name="connsiteY1" fmla="*/ 0 h 719256"/>
              <a:gd name="connsiteX2" fmla="*/ 1476164 w 1476164"/>
              <a:gd name="connsiteY2" fmla="*/ 719256 h 719256"/>
              <a:gd name="connsiteX3" fmla="*/ 0 w 1476164"/>
              <a:gd name="connsiteY3" fmla="*/ 719256 h 719256"/>
              <a:gd name="connsiteX4" fmla="*/ 0 w 1476164"/>
              <a:gd name="connsiteY4" fmla="*/ 0 h 719256"/>
              <a:gd name="connsiteX0" fmla="*/ 0 w 1538794"/>
              <a:gd name="connsiteY0" fmla="*/ 37578 h 756834"/>
              <a:gd name="connsiteX1" fmla="*/ 1538794 w 1538794"/>
              <a:gd name="connsiteY1" fmla="*/ 0 h 756834"/>
              <a:gd name="connsiteX2" fmla="*/ 1476164 w 1538794"/>
              <a:gd name="connsiteY2" fmla="*/ 756834 h 756834"/>
              <a:gd name="connsiteX3" fmla="*/ 0 w 1538794"/>
              <a:gd name="connsiteY3" fmla="*/ 756834 h 756834"/>
              <a:gd name="connsiteX4" fmla="*/ 0 w 1538794"/>
              <a:gd name="connsiteY4" fmla="*/ 37578 h 75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794" h="756834">
                <a:moveTo>
                  <a:pt x="0" y="37578"/>
                </a:moveTo>
                <a:lnTo>
                  <a:pt x="1538794" y="0"/>
                </a:lnTo>
                <a:lnTo>
                  <a:pt x="1476164" y="756834"/>
                </a:lnTo>
                <a:lnTo>
                  <a:pt x="0" y="756834"/>
                </a:lnTo>
                <a:lnTo>
                  <a:pt x="0" y="37578"/>
                </a:lnTo>
                <a:close/>
              </a:path>
            </a:pathLst>
          </a:cu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a:latin typeface="Roboto Light"/>
              </a:rPr>
              <a:t>Web Service</a:t>
            </a:r>
          </a:p>
        </p:txBody>
      </p:sp>
      <p:sp>
        <p:nvSpPr>
          <p:cNvPr id="25" name="Can 24"/>
          <p:cNvSpPr/>
          <p:nvPr/>
        </p:nvSpPr>
        <p:spPr bwMode="auto">
          <a:xfrm>
            <a:off x="6598749" y="3547286"/>
            <a:ext cx="866962" cy="758678"/>
          </a:xfrm>
          <a:prstGeom prst="can">
            <a:avLst/>
          </a:pr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a:solidFill>
                  <a:schemeClr val="bg1"/>
                </a:solidFill>
                <a:latin typeface="Roboto Light"/>
              </a:rPr>
              <a:t>CMS</a:t>
            </a:r>
          </a:p>
        </p:txBody>
      </p:sp>
      <p:sp>
        <p:nvSpPr>
          <p:cNvPr id="26" name="Can 25"/>
          <p:cNvSpPr/>
          <p:nvPr/>
        </p:nvSpPr>
        <p:spPr bwMode="auto">
          <a:xfrm>
            <a:off x="6598749" y="2626139"/>
            <a:ext cx="866962" cy="758678"/>
          </a:xfrm>
          <a:prstGeom prst="can">
            <a:avLst/>
          </a:pr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solidFill>
                  <a:schemeClr val="bg1"/>
                </a:solidFill>
                <a:latin typeface="Roboto Light"/>
              </a:rPr>
              <a:t>Back-end </a:t>
            </a:r>
          </a:p>
          <a:p>
            <a:pPr algn="ctr"/>
            <a:r>
              <a:rPr lang="en-US" sz="1200" dirty="0">
                <a:solidFill>
                  <a:schemeClr val="bg1"/>
                </a:solidFill>
                <a:latin typeface="Roboto Light"/>
              </a:rPr>
              <a:t>system</a:t>
            </a:r>
          </a:p>
        </p:txBody>
      </p:sp>
      <p:sp>
        <p:nvSpPr>
          <p:cNvPr id="27" name="Rectangle 11"/>
          <p:cNvSpPr/>
          <p:nvPr/>
        </p:nvSpPr>
        <p:spPr bwMode="auto">
          <a:xfrm>
            <a:off x="3484037" y="2288395"/>
            <a:ext cx="2315848" cy="1053987"/>
          </a:xfrm>
          <a:custGeom>
            <a:avLst/>
            <a:gdLst>
              <a:gd name="connsiteX0" fmla="*/ 0 w 2952328"/>
              <a:gd name="connsiteY0" fmla="*/ 0 h 1312989"/>
              <a:gd name="connsiteX1" fmla="*/ 2952328 w 2952328"/>
              <a:gd name="connsiteY1" fmla="*/ 0 h 1312989"/>
              <a:gd name="connsiteX2" fmla="*/ 2952328 w 2952328"/>
              <a:gd name="connsiteY2" fmla="*/ 1312989 h 1312989"/>
              <a:gd name="connsiteX3" fmla="*/ 0 w 2952328"/>
              <a:gd name="connsiteY3" fmla="*/ 1312989 h 1312989"/>
              <a:gd name="connsiteX4" fmla="*/ 0 w 2952328"/>
              <a:gd name="connsiteY4" fmla="*/ 0 h 1312989"/>
              <a:gd name="connsiteX0" fmla="*/ 0 w 3014959"/>
              <a:gd name="connsiteY0" fmla="*/ 0 h 1388145"/>
              <a:gd name="connsiteX1" fmla="*/ 2952328 w 3014959"/>
              <a:gd name="connsiteY1" fmla="*/ 0 h 1388145"/>
              <a:gd name="connsiteX2" fmla="*/ 3014959 w 3014959"/>
              <a:gd name="connsiteY2" fmla="*/ 1388145 h 1388145"/>
              <a:gd name="connsiteX3" fmla="*/ 0 w 3014959"/>
              <a:gd name="connsiteY3" fmla="*/ 1312989 h 1388145"/>
              <a:gd name="connsiteX4" fmla="*/ 0 w 3014959"/>
              <a:gd name="connsiteY4" fmla="*/ 0 h 1388145"/>
              <a:gd name="connsiteX0" fmla="*/ 0 w 3077589"/>
              <a:gd name="connsiteY0" fmla="*/ 0 h 1400671"/>
              <a:gd name="connsiteX1" fmla="*/ 2952328 w 3077589"/>
              <a:gd name="connsiteY1" fmla="*/ 0 h 1400671"/>
              <a:gd name="connsiteX2" fmla="*/ 3077589 w 3077589"/>
              <a:gd name="connsiteY2" fmla="*/ 1400671 h 1400671"/>
              <a:gd name="connsiteX3" fmla="*/ 0 w 3077589"/>
              <a:gd name="connsiteY3" fmla="*/ 1312989 h 1400671"/>
              <a:gd name="connsiteX4" fmla="*/ 0 w 3077589"/>
              <a:gd name="connsiteY4" fmla="*/ 0 h 1400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7589" h="1400671">
                <a:moveTo>
                  <a:pt x="0" y="0"/>
                </a:moveTo>
                <a:lnTo>
                  <a:pt x="2952328" y="0"/>
                </a:lnTo>
                <a:lnTo>
                  <a:pt x="3077589" y="1400671"/>
                </a:lnTo>
                <a:lnTo>
                  <a:pt x="0" y="1312989"/>
                </a:lnTo>
                <a:lnTo>
                  <a:pt x="0" y="0"/>
                </a:lnTo>
                <a:close/>
              </a:path>
            </a:pathLst>
          </a:cu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1400" dirty="0" err="1">
                <a:latin typeface="Roboto Light"/>
              </a:rPr>
              <a:t>Backbase</a:t>
            </a:r>
            <a:r>
              <a:rPr lang="en-US" sz="1400" dirty="0">
                <a:latin typeface="Roboto Light"/>
              </a:rPr>
              <a:t> CXP foundation</a:t>
            </a:r>
          </a:p>
        </p:txBody>
      </p:sp>
      <p:sp>
        <p:nvSpPr>
          <p:cNvPr id="28" name="Rectangle 12"/>
          <p:cNvSpPr/>
          <p:nvPr/>
        </p:nvSpPr>
        <p:spPr bwMode="auto">
          <a:xfrm>
            <a:off x="3762020" y="2633196"/>
            <a:ext cx="1618497" cy="507239"/>
          </a:xfrm>
          <a:custGeom>
            <a:avLst/>
            <a:gdLst>
              <a:gd name="connsiteX0" fmla="*/ 0 w 2088232"/>
              <a:gd name="connsiteY0" fmla="*/ 0 h 611453"/>
              <a:gd name="connsiteX1" fmla="*/ 2088232 w 2088232"/>
              <a:gd name="connsiteY1" fmla="*/ 0 h 611453"/>
              <a:gd name="connsiteX2" fmla="*/ 2088232 w 2088232"/>
              <a:gd name="connsiteY2" fmla="*/ 611453 h 611453"/>
              <a:gd name="connsiteX3" fmla="*/ 0 w 2088232"/>
              <a:gd name="connsiteY3" fmla="*/ 611453 h 611453"/>
              <a:gd name="connsiteX4" fmla="*/ 0 w 2088232"/>
              <a:gd name="connsiteY4" fmla="*/ 0 h 611453"/>
              <a:gd name="connsiteX0" fmla="*/ 0 w 2150862"/>
              <a:gd name="connsiteY0" fmla="*/ 0 h 674083"/>
              <a:gd name="connsiteX1" fmla="*/ 2150862 w 2150862"/>
              <a:gd name="connsiteY1" fmla="*/ 62630 h 674083"/>
              <a:gd name="connsiteX2" fmla="*/ 2150862 w 2150862"/>
              <a:gd name="connsiteY2" fmla="*/ 674083 h 674083"/>
              <a:gd name="connsiteX3" fmla="*/ 62630 w 2150862"/>
              <a:gd name="connsiteY3" fmla="*/ 674083 h 674083"/>
              <a:gd name="connsiteX4" fmla="*/ 0 w 2150862"/>
              <a:gd name="connsiteY4" fmla="*/ 0 h 674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0862" h="674083">
                <a:moveTo>
                  <a:pt x="0" y="0"/>
                </a:moveTo>
                <a:lnTo>
                  <a:pt x="2150862" y="62630"/>
                </a:lnTo>
                <a:lnTo>
                  <a:pt x="2150862" y="674083"/>
                </a:lnTo>
                <a:lnTo>
                  <a:pt x="62630" y="674083"/>
                </a:lnTo>
                <a:lnTo>
                  <a:pt x="0"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Roboto Light"/>
              </a:rPr>
              <a:t>Rules Engine</a:t>
            </a:r>
          </a:p>
        </p:txBody>
      </p:sp>
      <p:sp>
        <p:nvSpPr>
          <p:cNvPr id="29" name="Rectangle 13"/>
          <p:cNvSpPr/>
          <p:nvPr/>
        </p:nvSpPr>
        <p:spPr bwMode="auto">
          <a:xfrm>
            <a:off x="3449667" y="3436126"/>
            <a:ext cx="2268718" cy="2053996"/>
          </a:xfrm>
          <a:custGeom>
            <a:avLst/>
            <a:gdLst>
              <a:gd name="connsiteX0" fmla="*/ 0 w 2952328"/>
              <a:gd name="connsiteY0" fmla="*/ 0 h 2629401"/>
              <a:gd name="connsiteX1" fmla="*/ 2952328 w 2952328"/>
              <a:gd name="connsiteY1" fmla="*/ 0 h 2629401"/>
              <a:gd name="connsiteX2" fmla="*/ 2952328 w 2952328"/>
              <a:gd name="connsiteY2" fmla="*/ 2629401 h 2629401"/>
              <a:gd name="connsiteX3" fmla="*/ 0 w 2952328"/>
              <a:gd name="connsiteY3" fmla="*/ 2629401 h 2629401"/>
              <a:gd name="connsiteX4" fmla="*/ 0 w 2952328"/>
              <a:gd name="connsiteY4" fmla="*/ 0 h 2629401"/>
              <a:gd name="connsiteX0" fmla="*/ 62630 w 3014958"/>
              <a:gd name="connsiteY0" fmla="*/ 0 h 2729609"/>
              <a:gd name="connsiteX1" fmla="*/ 3014958 w 3014958"/>
              <a:gd name="connsiteY1" fmla="*/ 0 h 2729609"/>
              <a:gd name="connsiteX2" fmla="*/ 3014958 w 3014958"/>
              <a:gd name="connsiteY2" fmla="*/ 2629401 h 2729609"/>
              <a:gd name="connsiteX3" fmla="*/ 0 w 3014958"/>
              <a:gd name="connsiteY3" fmla="*/ 2729609 h 2729609"/>
              <a:gd name="connsiteX4" fmla="*/ 62630 w 3014958"/>
              <a:gd name="connsiteY4" fmla="*/ 0 h 272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958" h="2729609">
                <a:moveTo>
                  <a:pt x="62630" y="0"/>
                </a:moveTo>
                <a:lnTo>
                  <a:pt x="3014958" y="0"/>
                </a:lnTo>
                <a:lnTo>
                  <a:pt x="3014958" y="2629401"/>
                </a:lnTo>
                <a:lnTo>
                  <a:pt x="0" y="2729609"/>
                </a:lnTo>
                <a:lnTo>
                  <a:pt x="62630" y="0"/>
                </a:lnTo>
                <a:close/>
              </a:path>
            </a:pathLst>
          </a:custGeom>
          <a:solidFill>
            <a:schemeClr val="bg1"/>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1600" dirty="0">
                <a:latin typeface="Roboto Light"/>
              </a:rPr>
              <a:t>Targeting</a:t>
            </a:r>
          </a:p>
        </p:txBody>
      </p:sp>
      <p:sp>
        <p:nvSpPr>
          <p:cNvPr id="30" name="Rectangle 14"/>
          <p:cNvSpPr/>
          <p:nvPr/>
        </p:nvSpPr>
        <p:spPr bwMode="auto">
          <a:xfrm>
            <a:off x="3832712" y="3798725"/>
            <a:ext cx="1618497" cy="507239"/>
          </a:xfrm>
          <a:custGeom>
            <a:avLst/>
            <a:gdLst>
              <a:gd name="connsiteX0" fmla="*/ 0 w 2088232"/>
              <a:gd name="connsiteY0" fmla="*/ 0 h 611453"/>
              <a:gd name="connsiteX1" fmla="*/ 2088232 w 2088232"/>
              <a:gd name="connsiteY1" fmla="*/ 0 h 611453"/>
              <a:gd name="connsiteX2" fmla="*/ 2088232 w 2088232"/>
              <a:gd name="connsiteY2" fmla="*/ 611453 h 611453"/>
              <a:gd name="connsiteX3" fmla="*/ 0 w 2088232"/>
              <a:gd name="connsiteY3" fmla="*/ 611453 h 611453"/>
              <a:gd name="connsiteX4" fmla="*/ 0 w 2088232"/>
              <a:gd name="connsiteY4" fmla="*/ 0 h 611453"/>
              <a:gd name="connsiteX0" fmla="*/ 0 w 2150862"/>
              <a:gd name="connsiteY0" fmla="*/ 0 h 674083"/>
              <a:gd name="connsiteX1" fmla="*/ 2088232 w 2150862"/>
              <a:gd name="connsiteY1" fmla="*/ 0 h 674083"/>
              <a:gd name="connsiteX2" fmla="*/ 2150862 w 2150862"/>
              <a:gd name="connsiteY2" fmla="*/ 674083 h 674083"/>
              <a:gd name="connsiteX3" fmla="*/ 0 w 2150862"/>
              <a:gd name="connsiteY3" fmla="*/ 611453 h 674083"/>
              <a:gd name="connsiteX4" fmla="*/ 0 w 2150862"/>
              <a:gd name="connsiteY4" fmla="*/ 0 h 674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0862" h="674083">
                <a:moveTo>
                  <a:pt x="0" y="0"/>
                </a:moveTo>
                <a:lnTo>
                  <a:pt x="2088232" y="0"/>
                </a:lnTo>
                <a:lnTo>
                  <a:pt x="2150862" y="674083"/>
                </a:lnTo>
                <a:lnTo>
                  <a:pt x="0" y="611453"/>
                </a:lnTo>
                <a:lnTo>
                  <a:pt x="0" y="0"/>
                </a:lnTo>
                <a:close/>
              </a:path>
            </a:pathLst>
          </a:custGeom>
          <a:solidFill>
            <a:schemeClr val="tx2">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Roboto Light"/>
              </a:rPr>
              <a:t>Collectors</a:t>
            </a:r>
          </a:p>
        </p:txBody>
      </p:sp>
      <p:sp>
        <p:nvSpPr>
          <p:cNvPr id="31" name="Can 30"/>
          <p:cNvSpPr/>
          <p:nvPr/>
        </p:nvSpPr>
        <p:spPr bwMode="auto">
          <a:xfrm>
            <a:off x="4161351" y="4494147"/>
            <a:ext cx="866962" cy="758678"/>
          </a:xfrm>
          <a:prstGeom prst="can">
            <a:avLst/>
          </a:pr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a:solidFill>
                  <a:schemeClr val="bg1"/>
                </a:solidFill>
                <a:latin typeface="Roboto Light"/>
              </a:rPr>
              <a:t>User</a:t>
            </a:r>
          </a:p>
          <a:p>
            <a:pPr algn="ctr"/>
            <a:r>
              <a:rPr lang="en-US" sz="1400" dirty="0">
                <a:solidFill>
                  <a:schemeClr val="bg1"/>
                </a:solidFill>
                <a:latin typeface="Roboto Light"/>
              </a:rPr>
              <a:t>Profile</a:t>
            </a:r>
          </a:p>
        </p:txBody>
      </p:sp>
      <p:cxnSp>
        <p:nvCxnSpPr>
          <p:cNvPr id="32" name="Straight Arrow Connector 31"/>
          <p:cNvCxnSpPr/>
          <p:nvPr/>
        </p:nvCxnSpPr>
        <p:spPr>
          <a:xfrm>
            <a:off x="5163776" y="3327149"/>
            <a:ext cx="0" cy="471576"/>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5413972" y="4029333"/>
            <a:ext cx="831642"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a:stCxn id="31" idx="2"/>
          </p:cNvCxnSpPr>
          <p:nvPr/>
        </p:nvCxnSpPr>
        <p:spPr>
          <a:xfrm rot="10800000" flipH="1">
            <a:off x="4161350" y="3140438"/>
            <a:ext cx="433481" cy="1733048"/>
          </a:xfrm>
          <a:prstGeom prst="bentConnector4">
            <a:avLst>
              <a:gd name="adj1" fmla="val -114787"/>
              <a:gd name="adj2" fmla="val 87064"/>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35"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33373" y="2055634"/>
            <a:ext cx="1081089" cy="8547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6" name="Rectangle 20"/>
          <p:cNvSpPr/>
          <p:nvPr/>
        </p:nvSpPr>
        <p:spPr bwMode="auto">
          <a:xfrm>
            <a:off x="1262447" y="1725356"/>
            <a:ext cx="1646774" cy="1327250"/>
          </a:xfrm>
          <a:custGeom>
            <a:avLst/>
            <a:gdLst>
              <a:gd name="connsiteX0" fmla="*/ 0 w 2088232"/>
              <a:gd name="connsiteY0" fmla="*/ 0 h 1701187"/>
              <a:gd name="connsiteX1" fmla="*/ 2088232 w 2088232"/>
              <a:gd name="connsiteY1" fmla="*/ 0 h 1701187"/>
              <a:gd name="connsiteX2" fmla="*/ 2088232 w 2088232"/>
              <a:gd name="connsiteY2" fmla="*/ 1701187 h 1701187"/>
              <a:gd name="connsiteX3" fmla="*/ 0 w 2088232"/>
              <a:gd name="connsiteY3" fmla="*/ 1701187 h 1701187"/>
              <a:gd name="connsiteX4" fmla="*/ 0 w 2088232"/>
              <a:gd name="connsiteY4" fmla="*/ 0 h 1701187"/>
              <a:gd name="connsiteX0" fmla="*/ 0 w 2188440"/>
              <a:gd name="connsiteY0" fmla="*/ 0 h 1763817"/>
              <a:gd name="connsiteX1" fmla="*/ 2088232 w 2188440"/>
              <a:gd name="connsiteY1" fmla="*/ 0 h 1763817"/>
              <a:gd name="connsiteX2" fmla="*/ 2188440 w 2188440"/>
              <a:gd name="connsiteY2" fmla="*/ 1763817 h 1763817"/>
              <a:gd name="connsiteX3" fmla="*/ 0 w 2188440"/>
              <a:gd name="connsiteY3" fmla="*/ 1701187 h 1763817"/>
              <a:gd name="connsiteX4" fmla="*/ 0 w 2188440"/>
              <a:gd name="connsiteY4" fmla="*/ 0 h 1763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440" h="1763817">
                <a:moveTo>
                  <a:pt x="0" y="0"/>
                </a:moveTo>
                <a:lnTo>
                  <a:pt x="2088232" y="0"/>
                </a:lnTo>
                <a:lnTo>
                  <a:pt x="2188440" y="1763817"/>
                </a:lnTo>
                <a:lnTo>
                  <a:pt x="0" y="1701187"/>
                </a:lnTo>
                <a:lnTo>
                  <a:pt x="0" y="0"/>
                </a:lnTo>
                <a:close/>
              </a:path>
            </a:pathLst>
          </a:custGeom>
          <a:noFill/>
          <a:ln w="317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dirty="0">
                <a:latin typeface="Roboto Light"/>
              </a:rPr>
              <a:t>Client</a:t>
            </a:r>
          </a:p>
        </p:txBody>
      </p:sp>
      <p:cxnSp>
        <p:nvCxnSpPr>
          <p:cNvPr id="37" name="Straight Arrow Connector 36"/>
          <p:cNvCxnSpPr/>
          <p:nvPr/>
        </p:nvCxnSpPr>
        <p:spPr>
          <a:xfrm>
            <a:off x="2883529" y="2483006"/>
            <a:ext cx="602055"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2888056" y="2680324"/>
            <a:ext cx="597528" cy="0"/>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594832" y="4281055"/>
            <a:ext cx="0" cy="329311"/>
          </a:xfrm>
          <a:prstGeom prst="straightConnector1">
            <a:avLst/>
          </a:prstGeom>
          <a:ln>
            <a:solidFill>
              <a:srgbClr val="474747"/>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196220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Collectors</a:t>
            </a:r>
            <a:endParaRPr lang="en-US" dirty="0"/>
          </a:p>
        </p:txBody>
      </p:sp>
      <p:sp>
        <p:nvSpPr>
          <p:cNvPr id="3" name="Content Placeholder 2"/>
          <p:cNvSpPr>
            <a:spLocks noGrp="1"/>
          </p:cNvSpPr>
          <p:nvPr>
            <p:ph sz="quarter" idx="14"/>
          </p:nvPr>
        </p:nvSpPr>
        <p:spPr/>
        <p:txBody>
          <a:bodyPr/>
          <a:lstStyle/>
          <a:p>
            <a:r>
              <a:rPr lang="en-US" dirty="0"/>
              <a:t>Collectors are logical units within Targeting.</a:t>
            </a:r>
          </a:p>
          <a:p>
            <a:r>
              <a:rPr lang="en-US" dirty="0"/>
              <a:t>They collect data about the user and store them in </a:t>
            </a:r>
            <a:r>
              <a:rPr lang="en-US" i="1" dirty="0"/>
              <a:t>user profiles</a:t>
            </a:r>
            <a:r>
              <a:rPr lang="en-US" dirty="0"/>
              <a:t>. </a:t>
            </a:r>
          </a:p>
          <a:p>
            <a:r>
              <a:rPr lang="en-US" dirty="0"/>
              <a:t>Sources of data can be, for example, CRM installations, geographic location servers, or databases.</a:t>
            </a:r>
          </a:p>
          <a:p>
            <a:r>
              <a:rPr lang="en-US" dirty="0"/>
              <a:t>Collectors extend either:</a:t>
            </a:r>
          </a:p>
          <a:p>
            <a:pPr lvl="1"/>
            <a:r>
              <a:rPr lang="en-US" dirty="0"/>
              <a:t>the </a:t>
            </a:r>
            <a:r>
              <a:rPr lang="en-US" dirty="0" err="1">
                <a:latin typeface="Roboto Black" panose="02000000000000000000" pitchFamily="2" charset="0"/>
                <a:ea typeface="Roboto Black" panose="02000000000000000000" pitchFamily="2" charset="0"/>
              </a:rPr>
              <a:t>StaticContextCollector</a:t>
            </a:r>
            <a:r>
              <a:rPr lang="en-US" dirty="0"/>
              <a:t> class – can store user profiles locally for future retrieval (e.g. Geographic Location and Session), or</a:t>
            </a:r>
          </a:p>
          <a:p>
            <a:pPr lvl="1"/>
            <a:r>
              <a:rPr lang="en-US" dirty="0"/>
              <a:t>the </a:t>
            </a:r>
            <a:r>
              <a:rPr lang="en-US" dirty="0" err="1">
                <a:latin typeface="Roboto Black" panose="02000000000000000000" pitchFamily="2" charset="0"/>
                <a:ea typeface="Roboto Black" panose="02000000000000000000" pitchFamily="2" charset="0"/>
              </a:rPr>
              <a:t>ContextCollector</a:t>
            </a:r>
            <a:r>
              <a:rPr lang="en-US" dirty="0"/>
              <a:t> class – do not store user profiles (e.g. Weather and Track Tag Counts).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a:t>
            </a:fld>
            <a:endParaRPr lang="en-US" dirty="0"/>
          </a:p>
        </p:txBody>
      </p:sp>
    </p:spTree>
    <p:extLst>
      <p:ext uri="{BB962C8B-B14F-4D97-AF65-F5344CB8AC3E}">
        <p14:creationId xmlns="" xmlns:p14="http://schemas.microsoft.com/office/powerpoint/2010/main" val="35477502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Collectors</a:t>
            </a:r>
            <a:endParaRPr lang="en-US" dirty="0"/>
          </a:p>
        </p:txBody>
      </p:sp>
      <p:sp>
        <p:nvSpPr>
          <p:cNvPr id="3" name="Content Placeholder 2"/>
          <p:cNvSpPr>
            <a:spLocks noGrp="1"/>
          </p:cNvSpPr>
          <p:nvPr>
            <p:ph sz="quarter" idx="14"/>
          </p:nvPr>
        </p:nvSpPr>
        <p:spPr/>
        <p:txBody>
          <a:bodyPr/>
          <a:lstStyle/>
          <a:p>
            <a:r>
              <a:rPr lang="en-US" altLang="nl-NL" dirty="0"/>
              <a:t>The following collectors are available as examples:</a:t>
            </a:r>
          </a:p>
          <a:p>
            <a:pPr lvl="1"/>
            <a:r>
              <a:rPr lang="en-US" altLang="nl-NL" dirty="0">
                <a:latin typeface="Roboto Black" panose="02000000000000000000" pitchFamily="2" charset="0"/>
                <a:ea typeface="Roboto Black" panose="02000000000000000000" pitchFamily="2" charset="0"/>
              </a:rPr>
              <a:t>Track Tag Counts</a:t>
            </a:r>
            <a:r>
              <a:rPr lang="en-US" altLang="nl-NL" dirty="0"/>
              <a:t> — collects </a:t>
            </a:r>
            <a:r>
              <a:rPr lang="en-US" altLang="nl-NL" i="1" dirty="0"/>
              <a:t>tag</a:t>
            </a:r>
            <a:r>
              <a:rPr lang="en-US" altLang="nl-NL" dirty="0"/>
              <a:t> statistics in client requests for particular items. It can use databases or cookies as sources. You can use the Track Tag Counts collector with the Tracking feature.</a:t>
            </a:r>
          </a:p>
          <a:p>
            <a:pPr lvl="1"/>
            <a:r>
              <a:rPr lang="en-US" altLang="nl-NL" dirty="0">
                <a:latin typeface="Roboto Black" panose="02000000000000000000" pitchFamily="2" charset="0"/>
                <a:ea typeface="Roboto Black" panose="02000000000000000000" pitchFamily="2" charset="0"/>
              </a:rPr>
              <a:t>Geographic Location</a:t>
            </a:r>
            <a:r>
              <a:rPr lang="en-US" altLang="nl-NL" dirty="0"/>
              <a:t> — looks up the geographic location of the user by querying a geographic location server. If a request does not come from a public IP address, the collector looks up first the public IP address, then uses it to query the geographic location server.</a:t>
            </a:r>
          </a:p>
          <a:p>
            <a:pPr lvl="1"/>
            <a:r>
              <a:rPr lang="en-US" altLang="nl-NL" dirty="0">
                <a:latin typeface="Roboto Black" panose="02000000000000000000" pitchFamily="2" charset="0"/>
                <a:ea typeface="Roboto Black" panose="02000000000000000000" pitchFamily="2" charset="0"/>
              </a:rPr>
              <a:t>Session</a:t>
            </a:r>
            <a:r>
              <a:rPr lang="en-US" altLang="nl-NL" dirty="0"/>
              <a:t> — gathers user data based on the request HTTP headers.</a:t>
            </a:r>
          </a:p>
          <a:p>
            <a:pPr lvl="1"/>
            <a:r>
              <a:rPr lang="en-US" altLang="nl-NL" dirty="0">
                <a:latin typeface="Roboto Black" panose="02000000000000000000" pitchFamily="2" charset="0"/>
                <a:ea typeface="Roboto Black" panose="02000000000000000000" pitchFamily="2" charset="0"/>
              </a:rPr>
              <a:t>Weather</a:t>
            </a:r>
            <a:r>
              <a:rPr lang="en-US" altLang="nl-NL" dirty="0"/>
              <a:t> — only a demo; provides hard-coded, weather-related data. </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8</a:t>
            </a:fld>
            <a:endParaRPr lang="en-US" dirty="0"/>
          </a:p>
        </p:txBody>
      </p:sp>
    </p:spTree>
    <p:extLst>
      <p:ext uri="{BB962C8B-B14F-4D97-AF65-F5344CB8AC3E}">
        <p14:creationId xmlns="" xmlns:p14="http://schemas.microsoft.com/office/powerpoint/2010/main" val="3695430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User Profiles / Rules Engine</a:t>
            </a:r>
            <a:endParaRPr lang="en-US" dirty="0"/>
          </a:p>
        </p:txBody>
      </p:sp>
      <p:sp>
        <p:nvSpPr>
          <p:cNvPr id="3" name="Content Placeholder 2"/>
          <p:cNvSpPr>
            <a:spLocks noGrp="1"/>
          </p:cNvSpPr>
          <p:nvPr>
            <p:ph sz="quarter" idx="14"/>
          </p:nvPr>
        </p:nvSpPr>
        <p:spPr/>
        <p:txBody>
          <a:bodyPr/>
          <a:lstStyle/>
          <a:p>
            <a:r>
              <a:rPr lang="nl-NL" altLang="nl-NL" dirty="0">
                <a:latin typeface="Roboto Black" panose="02000000000000000000" pitchFamily="2" charset="0"/>
                <a:ea typeface="Roboto Black" panose="02000000000000000000" pitchFamily="2" charset="0"/>
              </a:rPr>
              <a:t>User Profiles</a:t>
            </a:r>
          </a:p>
          <a:p>
            <a:pPr lvl="1"/>
            <a:r>
              <a:rPr lang="en-US" altLang="nl-NL" dirty="0"/>
              <a:t>A user profile is a collection of data about a user combining the input of different collectors.</a:t>
            </a:r>
          </a:p>
          <a:p>
            <a:pPr lvl="1"/>
            <a:r>
              <a:rPr lang="en-US" altLang="nl-NL" dirty="0"/>
              <a:t>Collectors store user data in user profiles, then forward them to the rules engine.</a:t>
            </a:r>
          </a:p>
          <a:p>
            <a:pPr lvl="1"/>
            <a:r>
              <a:rPr lang="en-US" altLang="nl-NL" dirty="0"/>
              <a:t>Collectors extending the </a:t>
            </a:r>
            <a:r>
              <a:rPr lang="en-US" altLang="nl-NL" dirty="0" err="1"/>
              <a:t>StaticContextCollector</a:t>
            </a:r>
            <a:r>
              <a:rPr lang="en-US" altLang="nl-NL" dirty="0"/>
              <a:t> can store user profiles locally for future retrieval, while those extending </a:t>
            </a:r>
            <a:r>
              <a:rPr lang="en-US" altLang="nl-NL" dirty="0" err="1"/>
              <a:t>ContextCollector</a:t>
            </a:r>
            <a:r>
              <a:rPr lang="en-US" altLang="nl-NL" dirty="0"/>
              <a:t> cannot.</a:t>
            </a:r>
          </a:p>
          <a:p>
            <a:r>
              <a:rPr lang="en-US" altLang="nl-NL" dirty="0">
                <a:latin typeface="Roboto Black" panose="02000000000000000000" pitchFamily="2" charset="0"/>
                <a:ea typeface="Roboto Black" panose="02000000000000000000" pitchFamily="2" charset="0"/>
              </a:rPr>
              <a:t>Rules Engine</a:t>
            </a:r>
          </a:p>
          <a:p>
            <a:pPr lvl="1"/>
            <a:r>
              <a:rPr lang="en-US" altLang="nl-NL" dirty="0"/>
              <a:t>The rules engine is a library in </a:t>
            </a:r>
            <a:r>
              <a:rPr lang="en-US" altLang="nl-NL" dirty="0" err="1"/>
              <a:t>Backbase</a:t>
            </a:r>
            <a:r>
              <a:rPr lang="en-US" altLang="nl-NL" dirty="0"/>
              <a:t> </a:t>
            </a:r>
            <a:r>
              <a:rPr lang="en-US" altLang="nl-NL" dirty="0" smtClean="0"/>
              <a:t>CXP </a:t>
            </a:r>
            <a:r>
              <a:rPr lang="en-US" altLang="nl-NL" dirty="0"/>
              <a:t>Foundation that:</a:t>
            </a:r>
          </a:p>
          <a:p>
            <a:pPr lvl="2"/>
            <a:r>
              <a:rPr lang="en-US" altLang="nl-NL" dirty="0"/>
              <a:t>Evaluates requests against </a:t>
            </a:r>
            <a:r>
              <a:rPr lang="en-US" altLang="nl-NL" i="1" dirty="0" smtClean="0"/>
              <a:t>conditions</a:t>
            </a:r>
            <a:r>
              <a:rPr lang="en-US" altLang="nl-NL" dirty="0" smtClean="0"/>
              <a:t>.</a:t>
            </a:r>
            <a:endParaRPr lang="en-US" altLang="nl-NL" dirty="0"/>
          </a:p>
          <a:p>
            <a:pPr lvl="2"/>
            <a:r>
              <a:rPr lang="en-US" altLang="nl-NL" dirty="0"/>
              <a:t>Selects an alternative of the Targeting Container.</a:t>
            </a:r>
          </a:p>
          <a:p>
            <a:pPr lvl="2"/>
            <a:r>
              <a:rPr lang="en-US" altLang="nl-NL" dirty="0"/>
              <a:t>Returns it to the client.</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9</a:t>
            </a:fld>
            <a:endParaRPr lang="en-US" dirty="0"/>
          </a:p>
        </p:txBody>
      </p:sp>
    </p:spTree>
    <p:extLst>
      <p:ext uri="{BB962C8B-B14F-4D97-AF65-F5344CB8AC3E}">
        <p14:creationId xmlns="" xmlns:p14="http://schemas.microsoft.com/office/powerpoint/2010/main" val="29539088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ACKBASE 1">
      <a:dk1>
        <a:srgbClr val="2B2623"/>
      </a:dk1>
      <a:lt1>
        <a:srgbClr val="FFFFFF"/>
      </a:lt1>
      <a:dk2>
        <a:srgbClr val="2B2623"/>
      </a:dk2>
      <a:lt2>
        <a:srgbClr val="FFFFFF"/>
      </a:lt2>
      <a:accent1>
        <a:srgbClr val="BD2727"/>
      </a:accent1>
      <a:accent2>
        <a:srgbClr val="E5540F"/>
      </a:accent2>
      <a:accent3>
        <a:srgbClr val="ECAC03"/>
      </a:accent3>
      <a:accent4>
        <a:srgbClr val="71962D"/>
      </a:accent4>
      <a:accent5>
        <a:srgbClr val="215BA7"/>
      </a:accent5>
      <a:accent6>
        <a:srgbClr val="602D61"/>
      </a:accent6>
      <a:hlink>
        <a:srgbClr val="9E9088"/>
      </a:hlink>
      <a:folHlink>
        <a:srgbClr val="9E90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5000"/>
            <a:lumOff val="75000"/>
          </a:schemeClr>
        </a:solidFill>
        <a:ln w="317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algn="ctr">
          <a:defRPr sz="900" b="1" dirty="0">
            <a:solidFill>
              <a:schemeClr val="bg1"/>
            </a:solidFill>
            <a:latin typeface="Roboto Light"/>
          </a:defRPr>
        </a:defPPr>
      </a:lstStyle>
    </a:spDef>
    <a:lnDef>
      <a:spPr>
        <a:ln>
          <a:solidFill>
            <a:srgbClr val="474747"/>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Roboto Light"/>
            <a:cs typeface="Roboto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6565</TotalTime>
  <Words>1173</Words>
  <Application>Microsoft Office PowerPoint</Application>
  <PresentationFormat>On-screen Show (4:3)</PresentationFormat>
  <Paragraphs>203</Paragraphs>
  <Slides>20</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Roboto Light</vt:lpstr>
      <vt:lpstr>Helvetica Neue Light</vt:lpstr>
      <vt:lpstr>Roboto Regular</vt:lpstr>
      <vt:lpstr>Roboto Thin</vt:lpstr>
      <vt:lpstr>Roboto Black</vt:lpstr>
      <vt:lpstr>Wingdings</vt:lpstr>
      <vt:lpstr>MS PGothic</vt:lpstr>
      <vt:lpstr>Times New Roman</vt:lpstr>
      <vt:lpstr>Courier New</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BC</dc:creator>
  <cp:lastModifiedBy>zsheth</cp:lastModifiedBy>
  <cp:revision>359</cp:revision>
  <dcterms:created xsi:type="dcterms:W3CDTF">2013-06-24T07:33:57Z</dcterms:created>
  <dcterms:modified xsi:type="dcterms:W3CDTF">2017-02-24T14:03:55Z</dcterms:modified>
</cp:coreProperties>
</file>